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56" r:id="rId14"/>
    <p:sldId id="257" r:id="rId15"/>
    <p:sldId id="258" r:id="rId16"/>
    <p:sldId id="270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9" r:id="rId27"/>
    <p:sldId id="268" r:id="rId28"/>
    <p:sldId id="283" r:id="rId29"/>
  </p:sldIdLst>
  <p:sldSz cx="9144000" cy="5143500" type="screen16x9"/>
  <p:notesSz cx="7315200" cy="9601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2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65" tIns="54132" rIns="108265" bIns="5413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65" tIns="54132" rIns="108265" bIns="54132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862245"/>
            <a:ext cx="5086350" cy="253315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862245"/>
            <a:ext cx="57150" cy="2533157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/>
          <p:cNvSpPr/>
          <p:nvPr/>
        </p:nvSpPr>
        <p:spPr>
          <a:xfrm>
            <a:off x="714375" y="862245"/>
            <a:ext cx="4800600" cy="1131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731" b="1" kern="0" spc="-1" dirty="0">
                <a:solidFill>
                  <a:srgbClr val="1A3C34"/>
                </a:solidFill>
              </a:rPr>
              <a:t>2026년
</a:t>
            </a:r>
            <a:r>
              <a:rPr lang="en-US" sz="3731" b="1" kern="0" spc="-1" dirty="0" err="1">
                <a:solidFill>
                  <a:srgbClr val="1A3C34"/>
                </a:solidFill>
              </a:rPr>
              <a:t>감사</a:t>
            </a:r>
            <a:r>
              <a:rPr lang="en-US" sz="3731" b="1" kern="0" spc="-1" dirty="0">
                <a:solidFill>
                  <a:srgbClr val="1A3C34"/>
                </a:solidFill>
              </a:rPr>
              <a:t> </a:t>
            </a:r>
            <a:r>
              <a:rPr lang="ko-KR" altLang="en-US" sz="3731" b="1" kern="0" spc="-1" dirty="0">
                <a:solidFill>
                  <a:srgbClr val="1A3C34"/>
                </a:solidFill>
              </a:rPr>
              <a:t>안내 교육</a:t>
            </a:r>
            <a:endParaRPr lang="en-US" sz="3731" dirty="0"/>
          </a:p>
        </p:txBody>
      </p:sp>
      <p:sp>
        <p:nvSpPr>
          <p:cNvPr id="6" name="Text 3"/>
          <p:cNvSpPr/>
          <p:nvPr/>
        </p:nvSpPr>
        <p:spPr>
          <a:xfrm>
            <a:off x="714375" y="2731033"/>
            <a:ext cx="4800600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04" dirty="0">
                <a:solidFill>
                  <a:srgbClr val="555555"/>
                </a:solidFill>
              </a:rPr>
              <a:t>투명하고 건전한 재정 관리를 위한
체계적 감사</a:t>
            </a:r>
            <a:endParaRPr lang="en-US" sz="1704" dirty="0"/>
          </a:p>
        </p:txBody>
      </p:sp>
      <p:sp>
        <p:nvSpPr>
          <p:cNvPr id="7" name="Text 4"/>
          <p:cNvSpPr/>
          <p:nvPr/>
        </p:nvSpPr>
        <p:spPr>
          <a:xfrm>
            <a:off x="428625" y="3824027"/>
            <a:ext cx="4069063" cy="457200"/>
          </a:xfrm>
          <a:prstGeom prst="rect">
            <a:avLst/>
          </a:prstGeom>
          <a:noFill/>
          <a:ln/>
        </p:spPr>
        <p:txBody>
          <a:bodyPr wrap="square" lIns="408178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2025회계연도 재정 및 행정 감사 안내
 신뢰성 확보와 청지기적 책임 실현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771525" y="4702373"/>
            <a:ext cx="64625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888888"/>
                </a:solidFill>
              </a:rPr>
              <a:t>2026. 01. 01</a:t>
            </a:r>
            <a:endParaRPr lang="en-US" sz="784" dirty="0"/>
          </a:p>
        </p:txBody>
      </p:sp>
      <p:sp>
        <p:nvSpPr>
          <p:cNvPr id="9" name="Shape 6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0" name="Shape 7"/>
          <p:cNvSpPr/>
          <p:nvPr/>
        </p:nvSpPr>
        <p:spPr>
          <a:xfrm>
            <a:off x="6263646" y="1028700"/>
            <a:ext cx="2560309" cy="30861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521" y="1759400"/>
            <a:ext cx="2274559" cy="162467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30D685F-F8EA-4F42-8457-F176EB1BF3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0248" y="4630922"/>
            <a:ext cx="453655" cy="453655"/>
          </a:xfrm>
          <a:prstGeom prst="rect">
            <a:avLst/>
          </a:prstGeom>
        </p:spPr>
      </p:pic>
      <p:sp>
        <p:nvSpPr>
          <p:cNvPr id="14" name="Text 3">
            <a:extLst>
              <a:ext uri="{FF2B5EF4-FFF2-40B4-BE49-F238E27FC236}">
                <a16:creationId xmlns:a16="http://schemas.microsoft.com/office/drawing/2014/main" id="{9C83A771-A2A4-4592-9797-B6D8F6C7ACDC}"/>
              </a:ext>
            </a:extLst>
          </p:cNvPr>
          <p:cNvSpPr/>
          <p:nvPr/>
        </p:nvSpPr>
        <p:spPr>
          <a:xfrm>
            <a:off x="4623903" y="4780061"/>
            <a:ext cx="1319698" cy="2671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ko-KR" altLang="en-US" sz="1704" dirty="0">
                <a:solidFill>
                  <a:srgbClr val="555555"/>
                </a:solidFill>
              </a:rPr>
              <a:t>감사위원회</a:t>
            </a:r>
            <a:endParaRPr lang="en-US" sz="170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571500"/>
            <a:ext cx="508635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kern="0" spc="-1" dirty="0">
                <a:solidFill>
                  <a:srgbClr val="1A3C34"/>
                </a:solidFill>
              </a:rPr>
              <a:t>감사의 중점 사항 (2)</a:t>
            </a:r>
            <a:endParaRPr lang="en-US" sz="2121" dirty="0"/>
          </a:p>
        </p:txBody>
      </p:sp>
      <p:sp>
        <p:nvSpPr>
          <p:cNvPr id="4" name="Text 1"/>
          <p:cNvSpPr/>
          <p:nvPr/>
        </p:nvSpPr>
        <p:spPr>
          <a:xfrm>
            <a:off x="428625" y="1078706"/>
            <a:ext cx="5086350" cy="350044"/>
          </a:xfrm>
          <a:prstGeom prst="rect">
            <a:avLst/>
          </a:prstGeom>
          <a:noFill/>
          <a:ln/>
        </p:spPr>
        <p:txBody>
          <a:bodyPr wrap="square" lIns="0" tIns="0" rIns="0" bIns="102108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행정 규정 준수 및 자산 관리 점검</a:t>
            </a:r>
            <a:endParaRPr lang="en-US" sz="1269" dirty="0"/>
          </a:p>
        </p:txBody>
      </p:sp>
      <p:sp>
        <p:nvSpPr>
          <p:cNvPr id="5" name="Text 2"/>
          <p:cNvSpPr/>
          <p:nvPr/>
        </p:nvSpPr>
        <p:spPr>
          <a:xfrm>
            <a:off x="621506" y="1643063"/>
            <a:ext cx="157243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행정·사무업무 규정 준수</a:t>
            </a:r>
            <a:endParaRPr lang="en-US" sz="1090" dirty="0"/>
          </a:p>
        </p:txBody>
      </p:sp>
      <p:sp>
        <p:nvSpPr>
          <p:cNvPr id="6" name="Text 3"/>
          <p:cNvSpPr/>
          <p:nvPr/>
        </p:nvSpPr>
        <p:spPr>
          <a:xfrm>
            <a:off x="428625" y="1927027"/>
            <a:ext cx="5086350" cy="411435"/>
          </a:xfrm>
          <a:prstGeom prst="rect">
            <a:avLst/>
          </a:prstGeom>
          <a:noFill/>
          <a:ln/>
        </p:spPr>
        <p:txBody>
          <a:bodyPr wrap="square" lIns="229616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문서 관리, 결재 절차, 계약 체결 등 교회의 각종 행정 업무가 </a:t>
            </a:r>
            <a:r>
              <a:rPr lang="en-US" sz="885" b="1" dirty="0">
                <a:solidFill>
                  <a:srgbClr val="1A3C34"/>
                </a:solidFill>
              </a:rPr>
              <a:t>관련 규정에 따라 적절히 수행</a:t>
            </a:r>
            <a:r>
              <a:rPr lang="en-US" sz="942" dirty="0">
                <a:solidFill>
                  <a:srgbClr val="444444"/>
                </a:solidFill>
              </a:rPr>
              <a:t>되고 있는지 점검합니다.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621506" y="2481337"/>
            <a:ext cx="1279317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자산 관리 실태 점검</a:t>
            </a:r>
            <a:endParaRPr lang="en-US" sz="1090" dirty="0"/>
          </a:p>
        </p:txBody>
      </p:sp>
      <p:sp>
        <p:nvSpPr>
          <p:cNvPr id="8" name="Text 5"/>
          <p:cNvSpPr/>
          <p:nvPr/>
        </p:nvSpPr>
        <p:spPr>
          <a:xfrm>
            <a:off x="428625" y="2765301"/>
            <a:ext cx="5086350" cy="617153"/>
          </a:xfrm>
          <a:prstGeom prst="rect">
            <a:avLst/>
          </a:prstGeom>
          <a:noFill/>
          <a:ln/>
        </p:spPr>
        <p:txBody>
          <a:bodyPr wrap="square" lIns="229616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차량, 장비, 비품의 구입 및 폐기 절차를 확인합니다.
 - 자산 대장과 실물 일치 여부
 - 구입 시 </a:t>
            </a:r>
            <a:r>
              <a:rPr lang="en-US" sz="885" b="1" dirty="0">
                <a:solidFill>
                  <a:srgbClr val="1A3C34"/>
                </a:solidFill>
              </a:rPr>
              <a:t>비교 견적</a:t>
            </a:r>
            <a:r>
              <a:rPr lang="en-US" sz="942" dirty="0">
                <a:solidFill>
                  <a:srgbClr val="444444"/>
                </a:solidFill>
              </a:rPr>
              <a:t> 확보 및 폐기 승인 절차 준수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621506" y="3525329"/>
            <a:ext cx="1642058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적립금 및 TF팀 사업 관리</a:t>
            </a:r>
            <a:endParaRPr lang="en-US" sz="1090" dirty="0"/>
          </a:p>
        </p:txBody>
      </p:sp>
      <p:sp>
        <p:nvSpPr>
          <p:cNvPr id="10" name="Text 7"/>
          <p:cNvSpPr/>
          <p:nvPr/>
        </p:nvSpPr>
        <p:spPr>
          <a:xfrm>
            <a:off x="428625" y="3809293"/>
            <a:ext cx="5086350" cy="411435"/>
          </a:xfrm>
          <a:prstGeom prst="rect">
            <a:avLst/>
          </a:prstGeom>
          <a:noFill/>
          <a:ln/>
        </p:spPr>
        <p:txBody>
          <a:bodyPr wrap="square" lIns="229616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적립금 및 충당금의 사용 절차와 TF팀 사업의 계약 및 대금 지급이 규정을 준수했는지 확인합니다. (고액 사업 투명성 검증)</a:t>
            </a:r>
            <a:endParaRPr lang="en-US" sz="942" dirty="0"/>
          </a:p>
        </p:txBody>
      </p:sp>
      <p:sp>
        <p:nvSpPr>
          <p:cNvPr id="11" name="Shape 8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3" name="Text 9"/>
          <p:cNvSpPr/>
          <p:nvPr/>
        </p:nvSpPr>
        <p:spPr>
          <a:xfrm>
            <a:off x="8044421" y="4916686"/>
            <a:ext cx="956704" cy="1268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800"/>
              </a:lnSpc>
              <a:buNone/>
            </a:pPr>
            <a:r>
              <a:rPr lang="en-US" sz="621" dirty="0">
                <a:solidFill>
                  <a:srgbClr val="FFFFFF">
                    <a:alpha val="60000"/>
                  </a:srgbClr>
                </a:solidFill>
              </a:rPr>
              <a:t>체계적인 자금 및 계정 분류</a:t>
            </a:r>
            <a:endParaRPr lang="en-US" sz="62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F4C46EB-BB95-40B7-9356-55CE99CCC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887" y="1523299"/>
            <a:ext cx="2832238" cy="24745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79219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571500"/>
            <a:ext cx="8286750" cy="94118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505545"/>
            <a:ext cx="8286750" cy="7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571500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kern="0" spc="-1" dirty="0">
                <a:solidFill>
                  <a:srgbClr val="1A3C34"/>
                </a:solidFill>
              </a:rPr>
              <a:t>회계 업무 모범 부서 선정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184077"/>
            <a:ext cx="82867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우수 사례 발굴과 격려를 통한 선순환 문화 조성</a:t>
            </a:r>
            <a:endParaRPr lang="en-US" sz="1269" dirty="0"/>
          </a:p>
        </p:txBody>
      </p:sp>
      <p:sp>
        <p:nvSpPr>
          <p:cNvPr id="7" name="Text 4"/>
          <p:cNvSpPr/>
          <p:nvPr/>
        </p:nvSpPr>
        <p:spPr>
          <a:xfrm>
            <a:off x="428625" y="1719858"/>
            <a:ext cx="2800350" cy="226814"/>
          </a:xfrm>
          <a:prstGeom prst="rect">
            <a:avLst/>
          </a:prstGeom>
          <a:noFill/>
          <a:ln/>
        </p:spPr>
        <p:txBody>
          <a:bodyPr wrap="none" lIns="127508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선정 개요</a:t>
            </a:r>
            <a:endParaRPr lang="en-US" sz="1090" dirty="0"/>
          </a:p>
        </p:txBody>
      </p:sp>
      <p:sp>
        <p:nvSpPr>
          <p:cNvPr id="8" name="Text 5"/>
          <p:cNvSpPr/>
          <p:nvPr/>
        </p:nvSpPr>
        <p:spPr>
          <a:xfrm>
            <a:off x="428625" y="2053828"/>
            <a:ext cx="280035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회계 업무의 모범 사례를 발굴하고 격려하기 위해 매년 </a:t>
            </a:r>
            <a:r>
              <a:rPr lang="en-US" sz="885" b="1" dirty="0">
                <a:solidFill>
                  <a:srgbClr val="444444"/>
                </a:solidFill>
              </a:rPr>
              <a:t>우수 피감부서 3개</a:t>
            </a:r>
            <a:r>
              <a:rPr lang="en-US" sz="942" dirty="0">
                <a:solidFill>
                  <a:srgbClr val="444444"/>
                </a:solidFill>
              </a:rPr>
              <a:t>를 선정하여 시상합니다.</a:t>
            </a:r>
            <a:endParaRPr lang="en-US" sz="942" dirty="0"/>
          </a:p>
        </p:txBody>
      </p:sp>
      <p:sp>
        <p:nvSpPr>
          <p:cNvPr id="9" name="Shape 6"/>
          <p:cNvSpPr/>
          <p:nvPr/>
        </p:nvSpPr>
        <p:spPr>
          <a:xfrm>
            <a:off x="428625" y="2808163"/>
            <a:ext cx="2800350" cy="1166217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0" name="Text 7"/>
          <p:cNvSpPr/>
          <p:nvPr/>
        </p:nvSpPr>
        <p:spPr>
          <a:xfrm>
            <a:off x="571500" y="2951038"/>
            <a:ext cx="251460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D4AF37"/>
                </a:solidFill>
              </a:rPr>
              <a:t>포상 내역</a:t>
            </a:r>
            <a:endParaRPr lang="en-US" sz="784" dirty="0"/>
          </a:p>
        </p:txBody>
      </p:sp>
      <p:sp>
        <p:nvSpPr>
          <p:cNvPr id="11" name="Text 8"/>
          <p:cNvSpPr/>
          <p:nvPr/>
        </p:nvSpPr>
        <p:spPr>
          <a:xfrm>
            <a:off x="571500" y="3186782"/>
            <a:ext cx="2514600" cy="6447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30만원 상당
</a:t>
            </a:r>
            <a:r>
              <a:rPr lang="en-US" sz="1050" dirty="0">
                <a:solidFill>
                  <a:srgbClr val="FFFFFF"/>
                </a:solidFill>
              </a:rPr>
              <a:t>(현금 또는 현물 지급)</a:t>
            </a:r>
            <a:endParaRPr lang="en-US" sz="1602" dirty="0"/>
          </a:p>
        </p:txBody>
      </p:sp>
      <p:sp>
        <p:nvSpPr>
          <p:cNvPr id="12" name="Text 9"/>
          <p:cNvSpPr/>
          <p:nvPr/>
        </p:nvSpPr>
        <p:spPr>
          <a:xfrm>
            <a:off x="3514725" y="1719858"/>
            <a:ext cx="5200650" cy="226814"/>
          </a:xfrm>
          <a:prstGeom prst="rect">
            <a:avLst/>
          </a:prstGeom>
          <a:noFill/>
          <a:ln/>
        </p:spPr>
        <p:txBody>
          <a:bodyPr wrap="none" lIns="127508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선정 기준</a:t>
            </a:r>
            <a:endParaRPr lang="en-US" sz="1090" dirty="0"/>
          </a:p>
        </p:txBody>
      </p:sp>
      <p:sp>
        <p:nvSpPr>
          <p:cNvPr id="13" name="Shape 10"/>
          <p:cNvSpPr/>
          <p:nvPr/>
        </p:nvSpPr>
        <p:spPr>
          <a:xfrm>
            <a:off x="3514725" y="2060972"/>
            <a:ext cx="2557463" cy="136981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4" name="Shape 11"/>
          <p:cNvSpPr/>
          <p:nvPr/>
        </p:nvSpPr>
        <p:spPr>
          <a:xfrm>
            <a:off x="3514725" y="2060972"/>
            <a:ext cx="2557463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15" name="Text 12"/>
          <p:cNvSpPr/>
          <p:nvPr/>
        </p:nvSpPr>
        <p:spPr>
          <a:xfrm>
            <a:off x="3657600" y="2203847"/>
            <a:ext cx="2271713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E0E0E0"/>
                </a:solidFill>
              </a:rPr>
              <a:t>01</a:t>
            </a:r>
            <a:endParaRPr lang="en-US" sz="2016" dirty="0"/>
          </a:p>
        </p:txBody>
      </p:sp>
      <p:sp>
        <p:nvSpPr>
          <p:cNvPr id="16" name="Text 13"/>
          <p:cNvSpPr/>
          <p:nvPr/>
        </p:nvSpPr>
        <p:spPr>
          <a:xfrm>
            <a:off x="3657600" y="2596753"/>
            <a:ext cx="227171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규정 준수</a:t>
            </a:r>
            <a:endParaRPr lang="en-US" sz="1090" dirty="0"/>
          </a:p>
        </p:txBody>
      </p:sp>
      <p:sp>
        <p:nvSpPr>
          <p:cNvPr id="17" name="Text 14"/>
          <p:cNvSpPr/>
          <p:nvPr/>
        </p:nvSpPr>
        <p:spPr>
          <a:xfrm>
            <a:off x="3657600" y="2895005"/>
            <a:ext cx="2271713" cy="364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555555"/>
                </a:solidFill>
              </a:rPr>
              <a:t>교회 회계 규정과 절차를 철저히 준수하여 재정을 집행한 부서</a:t>
            </a:r>
            <a:endParaRPr lang="en-US" sz="888" dirty="0"/>
          </a:p>
        </p:txBody>
      </p:sp>
      <p:sp>
        <p:nvSpPr>
          <p:cNvPr id="18" name="Shape 15"/>
          <p:cNvSpPr/>
          <p:nvPr/>
        </p:nvSpPr>
        <p:spPr>
          <a:xfrm>
            <a:off x="6157913" y="2060972"/>
            <a:ext cx="2557463" cy="136981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9" name="Shape 16"/>
          <p:cNvSpPr/>
          <p:nvPr/>
        </p:nvSpPr>
        <p:spPr>
          <a:xfrm>
            <a:off x="6157913" y="2060972"/>
            <a:ext cx="2557463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20" name="Text 17"/>
          <p:cNvSpPr/>
          <p:nvPr/>
        </p:nvSpPr>
        <p:spPr>
          <a:xfrm>
            <a:off x="6300788" y="2203847"/>
            <a:ext cx="2271713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E0E0E0"/>
                </a:solidFill>
              </a:rPr>
              <a:t>02</a:t>
            </a:r>
            <a:endParaRPr lang="en-US" sz="2016" dirty="0"/>
          </a:p>
        </p:txBody>
      </p:sp>
      <p:sp>
        <p:nvSpPr>
          <p:cNvPr id="21" name="Text 18"/>
          <p:cNvSpPr/>
          <p:nvPr/>
        </p:nvSpPr>
        <p:spPr>
          <a:xfrm>
            <a:off x="6300788" y="2596753"/>
            <a:ext cx="227171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예산 절감</a:t>
            </a:r>
            <a:endParaRPr lang="en-US" sz="1090" dirty="0"/>
          </a:p>
        </p:txBody>
      </p:sp>
      <p:sp>
        <p:nvSpPr>
          <p:cNvPr id="22" name="Text 19"/>
          <p:cNvSpPr/>
          <p:nvPr/>
        </p:nvSpPr>
        <p:spPr>
          <a:xfrm>
            <a:off x="6300788" y="2895005"/>
            <a:ext cx="2271713" cy="364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555555"/>
                </a:solidFill>
              </a:rPr>
              <a:t>효율적인 재정 운영과 예산 절감으로 교회 재정에 기여한 부서</a:t>
            </a:r>
            <a:endParaRPr lang="en-US" sz="888" dirty="0"/>
          </a:p>
        </p:txBody>
      </p:sp>
      <p:sp>
        <p:nvSpPr>
          <p:cNvPr id="23" name="Shape 20"/>
          <p:cNvSpPr/>
          <p:nvPr/>
        </p:nvSpPr>
        <p:spPr>
          <a:xfrm>
            <a:off x="3514725" y="3487936"/>
            <a:ext cx="2557463" cy="136981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4" name="Shape 21"/>
          <p:cNvSpPr/>
          <p:nvPr/>
        </p:nvSpPr>
        <p:spPr>
          <a:xfrm>
            <a:off x="3514725" y="3487936"/>
            <a:ext cx="2557463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25" name="Text 22"/>
          <p:cNvSpPr/>
          <p:nvPr/>
        </p:nvSpPr>
        <p:spPr>
          <a:xfrm>
            <a:off x="3657600" y="3630811"/>
            <a:ext cx="2271713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E0E0E0"/>
                </a:solidFill>
              </a:rPr>
              <a:t>03</a:t>
            </a:r>
            <a:endParaRPr lang="en-US" sz="2016" dirty="0"/>
          </a:p>
        </p:txBody>
      </p:sp>
      <p:sp>
        <p:nvSpPr>
          <p:cNvPr id="26" name="Text 23"/>
          <p:cNvSpPr/>
          <p:nvPr/>
        </p:nvSpPr>
        <p:spPr>
          <a:xfrm>
            <a:off x="3657600" y="4023717"/>
            <a:ext cx="227171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회계책임자 모범성</a:t>
            </a:r>
            <a:endParaRPr lang="en-US" sz="1090" dirty="0"/>
          </a:p>
        </p:txBody>
      </p:sp>
      <p:sp>
        <p:nvSpPr>
          <p:cNvPr id="27" name="Text 24"/>
          <p:cNvSpPr/>
          <p:nvPr/>
        </p:nvSpPr>
        <p:spPr>
          <a:xfrm>
            <a:off x="3657600" y="4321969"/>
            <a:ext cx="2271713" cy="364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555555"/>
                </a:solidFill>
              </a:rPr>
              <a:t>회계 담당자의 성실성, 정확성, 전문성이 타의 모범이 되는 부서</a:t>
            </a:r>
            <a:endParaRPr lang="en-US" sz="888" dirty="0"/>
          </a:p>
        </p:txBody>
      </p:sp>
      <p:sp>
        <p:nvSpPr>
          <p:cNvPr id="28" name="Shape 25"/>
          <p:cNvSpPr/>
          <p:nvPr/>
        </p:nvSpPr>
        <p:spPr>
          <a:xfrm>
            <a:off x="6157913" y="3487936"/>
            <a:ext cx="2557463" cy="136981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9" name="Shape 26"/>
          <p:cNvSpPr/>
          <p:nvPr/>
        </p:nvSpPr>
        <p:spPr>
          <a:xfrm>
            <a:off x="6157913" y="3487936"/>
            <a:ext cx="2557463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30" name="Text 27"/>
          <p:cNvSpPr/>
          <p:nvPr/>
        </p:nvSpPr>
        <p:spPr>
          <a:xfrm>
            <a:off x="6300788" y="3630811"/>
            <a:ext cx="2271713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E0E0E0"/>
                </a:solidFill>
              </a:rPr>
              <a:t>04</a:t>
            </a:r>
            <a:endParaRPr lang="en-US" sz="2016" dirty="0"/>
          </a:p>
        </p:txBody>
      </p:sp>
      <p:sp>
        <p:nvSpPr>
          <p:cNvPr id="31" name="Text 28"/>
          <p:cNvSpPr/>
          <p:nvPr/>
        </p:nvSpPr>
        <p:spPr>
          <a:xfrm>
            <a:off x="6300788" y="4023717"/>
            <a:ext cx="227171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선정 제외 대상</a:t>
            </a:r>
            <a:endParaRPr lang="en-US" sz="1090" dirty="0"/>
          </a:p>
        </p:txBody>
      </p:sp>
      <p:sp>
        <p:nvSpPr>
          <p:cNvPr id="32" name="Text 29"/>
          <p:cNvSpPr/>
          <p:nvPr/>
        </p:nvSpPr>
        <p:spPr>
          <a:xfrm>
            <a:off x="6300788" y="4321969"/>
            <a:ext cx="2271713" cy="364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555555"/>
                </a:solidFill>
              </a:rPr>
              <a:t>기회의 균등을 위해 전년도에 이미 선정된 부서는 제외</a:t>
            </a:r>
            <a:endParaRPr lang="en-US" sz="8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3101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571500"/>
            <a:ext cx="8286750" cy="10126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576983"/>
            <a:ext cx="8286750" cy="7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571500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kern="0" spc="-1" dirty="0">
                <a:solidFill>
                  <a:srgbClr val="1A3C34"/>
                </a:solidFill>
              </a:rPr>
              <a:t>역대 모범 부서 현황 및 마무리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184077"/>
            <a:ext cx="82867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지속적인 개선과 투명성 문화 정착을 위한 비전</a:t>
            </a:r>
            <a:endParaRPr lang="en-US" sz="1269" dirty="0"/>
          </a:p>
        </p:txBody>
      </p:sp>
      <p:sp>
        <p:nvSpPr>
          <p:cNvPr id="7" name="Text 4"/>
          <p:cNvSpPr/>
          <p:nvPr/>
        </p:nvSpPr>
        <p:spPr>
          <a:xfrm>
            <a:off x="428625" y="1934170"/>
            <a:ext cx="2859788" cy="226814"/>
          </a:xfrm>
          <a:prstGeom prst="rect">
            <a:avLst/>
          </a:prstGeom>
          <a:noFill/>
          <a:ln/>
        </p:spPr>
        <p:txBody>
          <a:bodyPr wrap="none" lIns="127508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역대 모범 부서 포상 이력</a:t>
            </a:r>
            <a:endParaRPr lang="en-US" sz="1090" dirty="0"/>
          </a:p>
        </p:txBody>
      </p:sp>
      <p:sp>
        <p:nvSpPr>
          <p:cNvPr id="8" name="Text 5"/>
          <p:cNvSpPr/>
          <p:nvPr/>
        </p:nvSpPr>
        <p:spPr>
          <a:xfrm>
            <a:off x="428625" y="2339578"/>
            <a:ext cx="2859788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D4AF37"/>
                </a:solidFill>
              </a:rPr>
              <a:t>2023년도</a:t>
            </a:r>
            <a:endParaRPr lang="en-US" sz="1193" dirty="0"/>
          </a:p>
        </p:txBody>
      </p:sp>
      <p:sp>
        <p:nvSpPr>
          <p:cNvPr id="9" name="Text 6"/>
          <p:cNvSpPr/>
          <p:nvPr/>
        </p:nvSpPr>
        <p:spPr>
          <a:xfrm>
            <a:off x="428625" y="2646759"/>
            <a:ext cx="28597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유치부, 초등부, 전도폭발부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428625" y="3053953"/>
            <a:ext cx="2859788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D4AF37"/>
                </a:solidFill>
              </a:rPr>
              <a:t>2024년도</a:t>
            </a:r>
            <a:endParaRPr lang="en-US" sz="1193" dirty="0"/>
          </a:p>
        </p:txBody>
      </p:sp>
      <p:sp>
        <p:nvSpPr>
          <p:cNvPr id="11" name="Text 8"/>
          <p:cNvSpPr/>
          <p:nvPr/>
        </p:nvSpPr>
        <p:spPr>
          <a:xfrm>
            <a:off x="428625" y="3361134"/>
            <a:ext cx="285978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유년부, 캄보디아 예배부,
할렐루야 찬양대</a:t>
            </a:r>
            <a:endParaRPr lang="en-US" sz="885" dirty="0"/>
          </a:p>
        </p:txBody>
      </p:sp>
      <p:sp>
        <p:nvSpPr>
          <p:cNvPr id="12" name="Text 9"/>
          <p:cNvSpPr/>
          <p:nvPr/>
        </p:nvSpPr>
        <p:spPr>
          <a:xfrm>
            <a:off x="428625" y="3961209"/>
            <a:ext cx="2859788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AAAAAA"/>
                </a:solidFill>
              </a:rPr>
              <a:t>2025년도</a:t>
            </a:r>
            <a:endParaRPr lang="en-US" sz="1193" dirty="0"/>
          </a:p>
        </p:txBody>
      </p:sp>
      <p:sp>
        <p:nvSpPr>
          <p:cNvPr id="13" name="Text 10"/>
          <p:cNvSpPr/>
          <p:nvPr/>
        </p:nvSpPr>
        <p:spPr>
          <a:xfrm>
            <a:off x="428625" y="4268391"/>
            <a:ext cx="1171796" cy="17312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888888"/>
                </a:solidFill>
              </a:rPr>
              <a:t>(</a:t>
            </a:r>
            <a:r>
              <a:rPr lang="en-US" sz="885" b="1" dirty="0" err="1">
                <a:solidFill>
                  <a:srgbClr val="888888"/>
                </a:solidFill>
              </a:rPr>
              <a:t>감사</a:t>
            </a:r>
            <a:r>
              <a:rPr lang="en-US" sz="885" b="1" dirty="0">
                <a:solidFill>
                  <a:srgbClr val="888888"/>
                </a:solidFill>
              </a:rPr>
              <a:t> </a:t>
            </a:r>
            <a:r>
              <a:rPr lang="en-US" sz="885" b="1" dirty="0" err="1">
                <a:solidFill>
                  <a:srgbClr val="888888"/>
                </a:solidFill>
              </a:rPr>
              <a:t>진행</a:t>
            </a:r>
            <a:r>
              <a:rPr lang="en-US" sz="885" b="1" dirty="0">
                <a:solidFill>
                  <a:srgbClr val="888888"/>
                </a:solidFill>
              </a:rPr>
              <a:t> </a:t>
            </a:r>
            <a:r>
              <a:rPr lang="ko-KR" altLang="en-US" sz="885" b="1" dirty="0">
                <a:solidFill>
                  <a:srgbClr val="888888"/>
                </a:solidFill>
              </a:rPr>
              <a:t>후 우수부서</a:t>
            </a:r>
            <a:r>
              <a:rPr lang="en-US" altLang="ko-KR" sz="885" b="1" dirty="0">
                <a:solidFill>
                  <a:srgbClr val="888888"/>
                </a:solidFill>
              </a:rPr>
              <a:t>)</a:t>
            </a:r>
            <a:endParaRPr lang="en-US" sz="885" dirty="0"/>
          </a:p>
        </p:txBody>
      </p:sp>
      <p:sp>
        <p:nvSpPr>
          <p:cNvPr id="14" name="Text 11"/>
          <p:cNvSpPr/>
          <p:nvPr/>
        </p:nvSpPr>
        <p:spPr>
          <a:xfrm>
            <a:off x="4009932" y="1934170"/>
            <a:ext cx="4705443" cy="16716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77" dirty="0">
                <a:solidFill>
                  <a:srgbClr val="333333"/>
                </a:solidFill>
              </a:rPr>
              <a:t>체계적인 감사 절차를 통해
 교회 재정의 </a:t>
            </a:r>
            <a:r>
              <a:rPr lang="en-US" sz="1295" b="1" dirty="0">
                <a:solidFill>
                  <a:srgbClr val="1A3C34"/>
                </a:solidFill>
              </a:rPr>
              <a:t>투명성과 신뢰성</a:t>
            </a:r>
            <a:r>
              <a:rPr lang="en-US" sz="1377" dirty="0">
                <a:solidFill>
                  <a:srgbClr val="333333"/>
                </a:solidFill>
              </a:rPr>
              <a:t>이 강화됩니다.
 모든 부서가 규정을 준수하고
</a:t>
            </a:r>
            <a:r>
              <a:rPr lang="en-US" sz="1295" b="1" dirty="0">
                <a:solidFill>
                  <a:srgbClr val="1A3C34"/>
                </a:solidFill>
              </a:rPr>
              <a:t>청지기적 책임</a:t>
            </a:r>
            <a:r>
              <a:rPr lang="en-US" sz="1377" dirty="0">
                <a:solidFill>
                  <a:srgbClr val="333333"/>
                </a:solidFill>
              </a:rPr>
              <a:t>을 다할 때,
 교회 공동체의 신뢰는 더욱 견고해집니다.</a:t>
            </a:r>
            <a:endParaRPr lang="en-US" sz="1377" dirty="0"/>
          </a:p>
        </p:txBody>
      </p:sp>
      <p:sp>
        <p:nvSpPr>
          <p:cNvPr id="15" name="Shape 12"/>
          <p:cNvSpPr/>
          <p:nvPr/>
        </p:nvSpPr>
        <p:spPr>
          <a:xfrm>
            <a:off x="4009932" y="3891558"/>
            <a:ext cx="4705443" cy="1117997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6" name="Shape 13"/>
          <p:cNvSpPr/>
          <p:nvPr/>
        </p:nvSpPr>
        <p:spPr>
          <a:xfrm>
            <a:off x="4009932" y="3891558"/>
            <a:ext cx="42863" cy="1117997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17" name="Text 14"/>
          <p:cNvSpPr/>
          <p:nvPr/>
        </p:nvSpPr>
        <p:spPr>
          <a:xfrm>
            <a:off x="4224244" y="4105870"/>
            <a:ext cx="4276818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"정확한 기록과 투명한 보고는
신뢰받는 교회 재정의 시작입니다."</a:t>
            </a:r>
            <a:endParaRPr lang="en-US" sz="1090" dirty="0"/>
          </a:p>
        </p:txBody>
      </p:sp>
      <p:sp>
        <p:nvSpPr>
          <p:cNvPr id="18" name="Text 15"/>
          <p:cNvSpPr/>
          <p:nvPr/>
        </p:nvSpPr>
        <p:spPr>
          <a:xfrm>
            <a:off x="4224244" y="4630936"/>
            <a:ext cx="4276818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>
                    <a:alpha val="80000"/>
                  </a:srgbClr>
                </a:solidFill>
              </a:rPr>
              <a:t>모든 부서의 적극적인 협조를 부탁드립니다.</a:t>
            </a:r>
            <a:endParaRPr lang="en-US" sz="8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862245"/>
            <a:ext cx="5086350" cy="253315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862245"/>
            <a:ext cx="57150" cy="2533157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/>
          <p:cNvSpPr/>
          <p:nvPr/>
        </p:nvSpPr>
        <p:spPr>
          <a:xfrm>
            <a:off x="714375" y="862245"/>
            <a:ext cx="4800600" cy="16973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731" b="1" kern="0" spc="-1" dirty="0">
                <a:solidFill>
                  <a:srgbClr val="1A3C34"/>
                </a:solidFill>
              </a:rPr>
              <a:t>교회 회계
감사 매뉴얼
교육</a:t>
            </a:r>
            <a:endParaRPr lang="en-US" sz="3731" dirty="0"/>
          </a:p>
        </p:txBody>
      </p:sp>
      <p:sp>
        <p:nvSpPr>
          <p:cNvPr id="6" name="Text 3"/>
          <p:cNvSpPr/>
          <p:nvPr/>
        </p:nvSpPr>
        <p:spPr>
          <a:xfrm>
            <a:off x="714375" y="2731033"/>
            <a:ext cx="4800600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04" dirty="0">
                <a:solidFill>
                  <a:srgbClr val="555555"/>
                </a:solidFill>
              </a:rPr>
              <a:t>투명하고 정확한 재정 관리를 위한
실무 지침</a:t>
            </a:r>
            <a:endParaRPr lang="en-US" sz="1704" dirty="0"/>
          </a:p>
        </p:txBody>
      </p:sp>
      <p:sp>
        <p:nvSpPr>
          <p:cNvPr id="7" name="Text 4"/>
          <p:cNvSpPr/>
          <p:nvPr/>
        </p:nvSpPr>
        <p:spPr>
          <a:xfrm>
            <a:off x="428625" y="3824027"/>
            <a:ext cx="4069063" cy="457200"/>
          </a:xfrm>
          <a:prstGeom prst="rect">
            <a:avLst/>
          </a:prstGeom>
          <a:noFill/>
          <a:ln/>
        </p:spPr>
        <p:txBody>
          <a:bodyPr wrap="square" lIns="408178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교회 재정의 투명성과 신뢰성 확보를 위한
체계적인 감사 업무 매뉴얼 가이드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771525" y="4702373"/>
            <a:ext cx="64625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888888"/>
                </a:solidFill>
              </a:rPr>
              <a:t>2026. 01. 01</a:t>
            </a:r>
            <a:endParaRPr lang="en-US" sz="784" dirty="0"/>
          </a:p>
        </p:txBody>
      </p:sp>
      <p:sp>
        <p:nvSpPr>
          <p:cNvPr id="9" name="Shape 6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0" name="Shape 7"/>
          <p:cNvSpPr/>
          <p:nvPr/>
        </p:nvSpPr>
        <p:spPr>
          <a:xfrm>
            <a:off x="6263646" y="1028700"/>
            <a:ext cx="2560309" cy="30861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521" y="1759400"/>
            <a:ext cx="2274559" cy="162467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E82CF4E-1C21-4A33-9D6B-5A35956C84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0248" y="4630922"/>
            <a:ext cx="453655" cy="453655"/>
          </a:xfrm>
          <a:prstGeom prst="rect">
            <a:avLst/>
          </a:prstGeom>
        </p:spPr>
      </p:pic>
      <p:sp>
        <p:nvSpPr>
          <p:cNvPr id="13" name="Text 3">
            <a:extLst>
              <a:ext uri="{FF2B5EF4-FFF2-40B4-BE49-F238E27FC236}">
                <a16:creationId xmlns:a16="http://schemas.microsoft.com/office/drawing/2014/main" id="{6986E29D-6A97-4936-AF1B-378C6EC6F044}"/>
              </a:ext>
            </a:extLst>
          </p:cNvPr>
          <p:cNvSpPr/>
          <p:nvPr/>
        </p:nvSpPr>
        <p:spPr>
          <a:xfrm>
            <a:off x="4623903" y="4780061"/>
            <a:ext cx="1319698" cy="2671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ko-KR" altLang="en-US" sz="1704" dirty="0">
                <a:solidFill>
                  <a:srgbClr val="555555"/>
                </a:solidFill>
              </a:rPr>
              <a:t>감사위원회</a:t>
            </a:r>
            <a:endParaRPr lang="en-US" sz="17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184077"/>
            <a:ext cx="428625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571500"/>
            <a:ext cx="28003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kern="0" spc="-1" dirty="0">
                <a:solidFill>
                  <a:srgbClr val="FFFFFF"/>
                </a:solidFill>
              </a:rPr>
              <a:t>교육 목표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483111"/>
            <a:ext cx="179822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D4AF37"/>
                </a:solidFill>
              </a:rPr>
              <a:t>01</a:t>
            </a:r>
            <a:endParaRPr lang="en-US" sz="1090" dirty="0"/>
          </a:p>
        </p:txBody>
      </p:sp>
      <p:sp>
        <p:nvSpPr>
          <p:cNvPr id="7" name="Text 4"/>
          <p:cNvSpPr/>
          <p:nvPr/>
        </p:nvSpPr>
        <p:spPr>
          <a:xfrm>
            <a:off x="715602" y="1483111"/>
            <a:ext cx="2718973" cy="2205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교회 회계 감사의 기본 원칙과 절차 이해</a:t>
            </a:r>
            <a:endParaRPr lang="en-US" sz="1159" dirty="0"/>
          </a:p>
        </p:txBody>
      </p:sp>
      <p:sp>
        <p:nvSpPr>
          <p:cNvPr id="8" name="Text 5"/>
          <p:cNvSpPr/>
          <p:nvPr/>
        </p:nvSpPr>
        <p:spPr>
          <a:xfrm>
            <a:off x="428625" y="1955602"/>
            <a:ext cx="179822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D4AF37"/>
                </a:solidFill>
              </a:rPr>
              <a:t>02</a:t>
            </a:r>
            <a:endParaRPr lang="en-US" sz="1090" dirty="0"/>
          </a:p>
        </p:txBody>
      </p:sp>
      <p:sp>
        <p:nvSpPr>
          <p:cNvPr id="9" name="Text 6"/>
          <p:cNvSpPr/>
          <p:nvPr/>
        </p:nvSpPr>
        <p:spPr>
          <a:xfrm>
            <a:off x="715603" y="1955602"/>
            <a:ext cx="2083994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회계장부 작성 및 관리 방법 숙지</a:t>
            </a:r>
            <a:endParaRPr lang="en-US" sz="1159" dirty="0"/>
          </a:p>
        </p:txBody>
      </p:sp>
      <p:sp>
        <p:nvSpPr>
          <p:cNvPr id="10" name="Text 7"/>
          <p:cNvSpPr/>
          <p:nvPr/>
        </p:nvSpPr>
        <p:spPr>
          <a:xfrm>
            <a:off x="428625" y="2319933"/>
            <a:ext cx="179822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D4AF37"/>
                </a:solidFill>
              </a:rPr>
              <a:t>03</a:t>
            </a:r>
            <a:endParaRPr lang="en-US" sz="1090" dirty="0"/>
          </a:p>
        </p:txBody>
      </p:sp>
      <p:sp>
        <p:nvSpPr>
          <p:cNvPr id="11" name="Text 8"/>
          <p:cNvSpPr/>
          <p:nvPr/>
        </p:nvSpPr>
        <p:spPr>
          <a:xfrm>
            <a:off x="715603" y="2319933"/>
            <a:ext cx="245488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지출 결의 및 증빙 처리 실무 능력 향상</a:t>
            </a:r>
            <a:endParaRPr lang="en-US" sz="1159" dirty="0"/>
          </a:p>
        </p:txBody>
      </p:sp>
      <p:sp>
        <p:nvSpPr>
          <p:cNvPr id="12" name="Text 9"/>
          <p:cNvSpPr/>
          <p:nvPr/>
        </p:nvSpPr>
        <p:spPr>
          <a:xfrm>
            <a:off x="428625" y="2684264"/>
            <a:ext cx="179822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D4AF37"/>
                </a:solidFill>
              </a:rPr>
              <a:t>04</a:t>
            </a:r>
            <a:endParaRPr lang="en-US" sz="1090" dirty="0"/>
          </a:p>
        </p:txBody>
      </p:sp>
      <p:sp>
        <p:nvSpPr>
          <p:cNvPr id="13" name="Text 10"/>
          <p:cNvSpPr/>
          <p:nvPr/>
        </p:nvSpPr>
        <p:spPr>
          <a:xfrm>
            <a:off x="715603" y="2684264"/>
            <a:ext cx="2513372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재정 투명성 확보를 위한 체계적 관리 방안 습득</a:t>
            </a:r>
            <a:endParaRPr lang="en-US" sz="1159" dirty="0"/>
          </a:p>
        </p:txBody>
      </p:sp>
      <p:sp>
        <p:nvSpPr>
          <p:cNvPr id="14" name="Shape 11"/>
          <p:cNvSpPr/>
          <p:nvPr/>
        </p:nvSpPr>
        <p:spPr>
          <a:xfrm>
            <a:off x="4086225" y="1184077"/>
            <a:ext cx="428625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15" name="Text 12"/>
          <p:cNvSpPr/>
          <p:nvPr/>
        </p:nvSpPr>
        <p:spPr>
          <a:xfrm>
            <a:off x="4086225" y="571500"/>
            <a:ext cx="46291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kern="0" spc="-1" dirty="0">
                <a:solidFill>
                  <a:srgbClr val="1A3C34"/>
                </a:solidFill>
              </a:rPr>
              <a:t>교육 구성</a:t>
            </a:r>
            <a:endParaRPr lang="en-US" sz="2436" dirty="0"/>
          </a:p>
        </p:txBody>
      </p:sp>
      <p:sp>
        <p:nvSpPr>
          <p:cNvPr id="16" name="Shape 13"/>
          <p:cNvSpPr/>
          <p:nvPr/>
        </p:nvSpPr>
        <p:spPr>
          <a:xfrm>
            <a:off x="4086225" y="1355527"/>
            <a:ext cx="2250281" cy="97869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4"/>
          <p:cNvSpPr/>
          <p:nvPr/>
        </p:nvSpPr>
        <p:spPr>
          <a:xfrm>
            <a:off x="4086225" y="1355527"/>
            <a:ext cx="28575" cy="978694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8" name="Text 15"/>
          <p:cNvSpPr/>
          <p:nvPr/>
        </p:nvSpPr>
        <p:spPr>
          <a:xfrm>
            <a:off x="4171950" y="1441252"/>
            <a:ext cx="2078831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D4AF37"/>
                </a:solidFill>
              </a:rPr>
              <a:t>1</a:t>
            </a:r>
            <a:endParaRPr lang="en-US" sz="1808" dirty="0"/>
          </a:p>
        </p:txBody>
      </p:sp>
      <p:sp>
        <p:nvSpPr>
          <p:cNvPr id="19" name="Text 16"/>
          <p:cNvSpPr/>
          <p:nvPr/>
        </p:nvSpPr>
        <p:spPr>
          <a:xfrm>
            <a:off x="4171950" y="1846659"/>
            <a:ext cx="73153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회계 일반 및</a:t>
            </a:r>
            <a:endParaRPr lang="en-US" sz="987" dirty="0"/>
          </a:p>
        </p:txBody>
      </p:sp>
      <p:sp>
        <p:nvSpPr>
          <p:cNvPr id="20" name="Text 17"/>
          <p:cNvSpPr/>
          <p:nvPr/>
        </p:nvSpPr>
        <p:spPr>
          <a:xfrm>
            <a:off x="4171950" y="2053828"/>
            <a:ext cx="56293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공통 기준</a:t>
            </a:r>
            <a:endParaRPr lang="en-US" sz="987" dirty="0"/>
          </a:p>
        </p:txBody>
      </p:sp>
      <p:sp>
        <p:nvSpPr>
          <p:cNvPr id="21" name="Shape 18"/>
          <p:cNvSpPr/>
          <p:nvPr/>
        </p:nvSpPr>
        <p:spPr>
          <a:xfrm>
            <a:off x="6465094" y="1355527"/>
            <a:ext cx="2250281" cy="97869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2" name="Shape 19"/>
          <p:cNvSpPr/>
          <p:nvPr/>
        </p:nvSpPr>
        <p:spPr>
          <a:xfrm>
            <a:off x="6465094" y="1355527"/>
            <a:ext cx="28575" cy="978694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23" name="Text 20"/>
          <p:cNvSpPr/>
          <p:nvPr/>
        </p:nvSpPr>
        <p:spPr>
          <a:xfrm>
            <a:off x="6550819" y="1441252"/>
            <a:ext cx="2078831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D4AF37"/>
                </a:solidFill>
              </a:rPr>
              <a:t>2</a:t>
            </a:r>
            <a:endParaRPr lang="en-US" sz="1808" dirty="0"/>
          </a:p>
        </p:txBody>
      </p:sp>
      <p:sp>
        <p:nvSpPr>
          <p:cNvPr id="24" name="Text 21"/>
          <p:cNvSpPr/>
          <p:nvPr/>
        </p:nvSpPr>
        <p:spPr>
          <a:xfrm>
            <a:off x="6550819" y="1846659"/>
            <a:ext cx="82582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회계장부 작성</a:t>
            </a:r>
            <a:endParaRPr lang="en-US" sz="987" dirty="0"/>
          </a:p>
        </p:txBody>
      </p:sp>
      <p:sp>
        <p:nvSpPr>
          <p:cNvPr id="25" name="Text 22"/>
          <p:cNvSpPr/>
          <p:nvPr/>
        </p:nvSpPr>
        <p:spPr>
          <a:xfrm>
            <a:off x="6550819" y="2053828"/>
            <a:ext cx="43149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및 관리</a:t>
            </a:r>
            <a:endParaRPr lang="en-US" sz="987" dirty="0"/>
          </a:p>
        </p:txBody>
      </p:sp>
      <p:sp>
        <p:nvSpPr>
          <p:cNvPr id="26" name="Shape 23"/>
          <p:cNvSpPr/>
          <p:nvPr/>
        </p:nvSpPr>
        <p:spPr>
          <a:xfrm>
            <a:off x="4086225" y="2462808"/>
            <a:ext cx="2250281" cy="97869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7" name="Shape 24"/>
          <p:cNvSpPr/>
          <p:nvPr/>
        </p:nvSpPr>
        <p:spPr>
          <a:xfrm>
            <a:off x="4086225" y="2462808"/>
            <a:ext cx="28575" cy="978694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28" name="Text 25"/>
          <p:cNvSpPr/>
          <p:nvPr/>
        </p:nvSpPr>
        <p:spPr>
          <a:xfrm>
            <a:off x="4171950" y="2548533"/>
            <a:ext cx="2078831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D4AF37"/>
                </a:solidFill>
              </a:rPr>
              <a:t>3</a:t>
            </a:r>
            <a:endParaRPr lang="en-US" sz="1808" dirty="0"/>
          </a:p>
        </p:txBody>
      </p:sp>
      <p:sp>
        <p:nvSpPr>
          <p:cNvPr id="29" name="Text 26"/>
          <p:cNvSpPr/>
          <p:nvPr/>
        </p:nvSpPr>
        <p:spPr>
          <a:xfrm>
            <a:off x="4171950" y="2953941"/>
            <a:ext cx="73153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지출 결의 및</a:t>
            </a:r>
            <a:endParaRPr lang="en-US" sz="987" dirty="0"/>
          </a:p>
        </p:txBody>
      </p:sp>
      <p:sp>
        <p:nvSpPr>
          <p:cNvPr id="30" name="Text 27"/>
          <p:cNvSpPr/>
          <p:nvPr/>
        </p:nvSpPr>
        <p:spPr>
          <a:xfrm>
            <a:off x="4171950" y="3161109"/>
            <a:ext cx="56293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증빙 관리</a:t>
            </a:r>
            <a:endParaRPr lang="en-US" sz="987" dirty="0"/>
          </a:p>
        </p:txBody>
      </p:sp>
      <p:sp>
        <p:nvSpPr>
          <p:cNvPr id="31" name="Shape 28"/>
          <p:cNvSpPr/>
          <p:nvPr/>
        </p:nvSpPr>
        <p:spPr>
          <a:xfrm>
            <a:off x="6465094" y="2462808"/>
            <a:ext cx="2250281" cy="97869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2" name="Shape 29"/>
          <p:cNvSpPr/>
          <p:nvPr/>
        </p:nvSpPr>
        <p:spPr>
          <a:xfrm>
            <a:off x="6465094" y="2462808"/>
            <a:ext cx="28575" cy="978694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33" name="Text 30"/>
          <p:cNvSpPr/>
          <p:nvPr/>
        </p:nvSpPr>
        <p:spPr>
          <a:xfrm>
            <a:off x="6550819" y="2548533"/>
            <a:ext cx="2078831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D4AF37"/>
                </a:solidFill>
              </a:rPr>
              <a:t>4</a:t>
            </a:r>
            <a:endParaRPr lang="en-US" sz="1808" dirty="0"/>
          </a:p>
        </p:txBody>
      </p:sp>
      <p:sp>
        <p:nvSpPr>
          <p:cNvPr id="34" name="Text 31"/>
          <p:cNvSpPr/>
          <p:nvPr/>
        </p:nvSpPr>
        <p:spPr>
          <a:xfrm>
            <a:off x="6550819" y="2953941"/>
            <a:ext cx="56293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특별 항목</a:t>
            </a:r>
            <a:endParaRPr lang="en-US" sz="987" dirty="0"/>
          </a:p>
        </p:txBody>
      </p:sp>
      <p:sp>
        <p:nvSpPr>
          <p:cNvPr id="35" name="Text 32"/>
          <p:cNvSpPr/>
          <p:nvPr/>
        </p:nvSpPr>
        <p:spPr>
          <a:xfrm>
            <a:off x="6550819" y="3161109"/>
            <a:ext cx="56293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지출 규정</a:t>
            </a:r>
            <a:endParaRPr lang="en-US" sz="987" dirty="0"/>
          </a:p>
        </p:txBody>
      </p:sp>
      <p:sp>
        <p:nvSpPr>
          <p:cNvPr id="36" name="Shape 33"/>
          <p:cNvSpPr/>
          <p:nvPr/>
        </p:nvSpPr>
        <p:spPr>
          <a:xfrm>
            <a:off x="4086225" y="3570089"/>
            <a:ext cx="2250281" cy="97869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7" name="Shape 34"/>
          <p:cNvSpPr/>
          <p:nvPr/>
        </p:nvSpPr>
        <p:spPr>
          <a:xfrm>
            <a:off x="4086225" y="3570089"/>
            <a:ext cx="28575" cy="978694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38" name="Text 35"/>
          <p:cNvSpPr/>
          <p:nvPr/>
        </p:nvSpPr>
        <p:spPr>
          <a:xfrm>
            <a:off x="4171950" y="3655814"/>
            <a:ext cx="2078831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D4AF37"/>
                </a:solidFill>
              </a:rPr>
              <a:t>5</a:t>
            </a:r>
            <a:endParaRPr lang="en-US" sz="1808" dirty="0"/>
          </a:p>
        </p:txBody>
      </p:sp>
      <p:sp>
        <p:nvSpPr>
          <p:cNvPr id="39" name="Text 36"/>
          <p:cNvSpPr/>
          <p:nvPr/>
        </p:nvSpPr>
        <p:spPr>
          <a:xfrm>
            <a:off x="4171950" y="4061222"/>
            <a:ext cx="43149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계좌 및</a:t>
            </a:r>
            <a:endParaRPr lang="en-US" sz="987" dirty="0"/>
          </a:p>
        </p:txBody>
      </p:sp>
      <p:sp>
        <p:nvSpPr>
          <p:cNvPr id="40" name="Text 37"/>
          <p:cNvSpPr/>
          <p:nvPr/>
        </p:nvSpPr>
        <p:spPr>
          <a:xfrm>
            <a:off x="4171950" y="4268391"/>
            <a:ext cx="56293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잔액 관리</a:t>
            </a:r>
            <a:endParaRPr lang="en-US" sz="987" dirty="0"/>
          </a:p>
        </p:txBody>
      </p:sp>
      <p:sp>
        <p:nvSpPr>
          <p:cNvPr id="41" name="Shape 38"/>
          <p:cNvSpPr/>
          <p:nvPr/>
        </p:nvSpPr>
        <p:spPr>
          <a:xfrm>
            <a:off x="6465094" y="3570089"/>
            <a:ext cx="2250281" cy="97869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2" name="Shape 39"/>
          <p:cNvSpPr/>
          <p:nvPr/>
        </p:nvSpPr>
        <p:spPr>
          <a:xfrm>
            <a:off x="6465094" y="3570089"/>
            <a:ext cx="28575" cy="978694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43" name="Text 40"/>
          <p:cNvSpPr/>
          <p:nvPr/>
        </p:nvSpPr>
        <p:spPr>
          <a:xfrm>
            <a:off x="6550819" y="3655814"/>
            <a:ext cx="2078831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D4AF37"/>
                </a:solidFill>
              </a:rPr>
              <a:t>6</a:t>
            </a:r>
            <a:endParaRPr lang="en-US" sz="1808" dirty="0"/>
          </a:p>
        </p:txBody>
      </p:sp>
      <p:sp>
        <p:nvSpPr>
          <p:cNvPr id="44" name="Text 41"/>
          <p:cNvSpPr/>
          <p:nvPr/>
        </p:nvSpPr>
        <p:spPr>
          <a:xfrm>
            <a:off x="6550819" y="4061222"/>
            <a:ext cx="95726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감사 체크리스트</a:t>
            </a:r>
            <a:endParaRPr lang="en-US" sz="987" dirty="0"/>
          </a:p>
        </p:txBody>
      </p:sp>
      <p:sp>
        <p:nvSpPr>
          <p:cNvPr id="45" name="Text 42"/>
          <p:cNvSpPr/>
          <p:nvPr/>
        </p:nvSpPr>
        <p:spPr>
          <a:xfrm>
            <a:off x="6550819" y="4268391"/>
            <a:ext cx="26289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활용</a:t>
            </a:r>
            <a:endParaRPr lang="en-US" sz="98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0" y="0"/>
            <a:ext cx="320040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2875" y="4466630"/>
            <a:ext cx="291465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D4AF37"/>
                </a:solidFill>
              </a:rPr>
              <a:t>Transparency</a:t>
            </a:r>
            <a:endParaRPr lang="en-US" sz="1602" dirty="0"/>
          </a:p>
        </p:txBody>
      </p:sp>
      <p:sp>
        <p:nvSpPr>
          <p:cNvPr id="6" name="Text 2"/>
          <p:cNvSpPr/>
          <p:nvPr/>
        </p:nvSpPr>
        <p:spPr>
          <a:xfrm>
            <a:off x="142875" y="4836319"/>
            <a:ext cx="291465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투명한 재정 보고의 시작</a:t>
            </a:r>
            <a:endParaRPr lang="en-US" sz="834" dirty="0"/>
          </a:p>
        </p:txBody>
      </p:sp>
      <p:sp>
        <p:nvSpPr>
          <p:cNvPr id="7" name="Text 3"/>
          <p:cNvSpPr/>
          <p:nvPr/>
        </p:nvSpPr>
        <p:spPr>
          <a:xfrm>
            <a:off x="3486150" y="428625"/>
            <a:ext cx="53721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kern="0" spc="-1" dirty="0">
                <a:solidFill>
                  <a:srgbClr val="1A3C34"/>
                </a:solidFill>
              </a:rPr>
              <a:t>회계 일반 및 공통 기준</a:t>
            </a:r>
            <a:endParaRPr lang="en-US" sz="2121" dirty="0"/>
          </a:p>
        </p:txBody>
      </p:sp>
      <p:sp>
        <p:nvSpPr>
          <p:cNvPr id="8" name="Text 4"/>
          <p:cNvSpPr/>
          <p:nvPr/>
        </p:nvSpPr>
        <p:spPr>
          <a:xfrm>
            <a:off x="3486150" y="935831"/>
            <a:ext cx="5372100" cy="350044"/>
          </a:xfrm>
          <a:prstGeom prst="rect">
            <a:avLst/>
          </a:prstGeom>
          <a:noFill/>
          <a:ln/>
        </p:spPr>
        <p:txBody>
          <a:bodyPr wrap="square" lIns="0" tIns="0" rIns="0" bIns="102108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교회 회계의 기본 원칙과 문서 관리 체계</a:t>
            </a:r>
            <a:endParaRPr lang="en-US" sz="1269" dirty="0"/>
          </a:p>
        </p:txBody>
      </p:sp>
      <p:sp>
        <p:nvSpPr>
          <p:cNvPr id="9" name="Text 5"/>
          <p:cNvSpPr/>
          <p:nvPr/>
        </p:nvSpPr>
        <p:spPr>
          <a:xfrm>
            <a:off x="3486150" y="1428750"/>
            <a:ext cx="537210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회계연도 및 장부 기준</a:t>
            </a:r>
            <a:endParaRPr lang="en-US" sz="1090" dirty="0"/>
          </a:p>
        </p:txBody>
      </p:sp>
      <p:sp>
        <p:nvSpPr>
          <p:cNvPr id="10" name="Text 6"/>
          <p:cNvSpPr/>
          <p:nvPr/>
        </p:nvSpPr>
        <p:spPr>
          <a:xfrm>
            <a:off x="3486150" y="1741289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888888"/>
                </a:solidFill>
              </a:rPr>
              <a:t>•</a:t>
            </a:r>
            <a:endParaRPr lang="en-US" sz="942" dirty="0"/>
          </a:p>
        </p:txBody>
      </p:sp>
      <p:sp>
        <p:nvSpPr>
          <p:cNvPr id="11" name="Text 7"/>
          <p:cNvSpPr/>
          <p:nvPr/>
        </p:nvSpPr>
        <p:spPr>
          <a:xfrm>
            <a:off x="3629025" y="1755577"/>
            <a:ext cx="2032608" cy="1846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회계연도는 </a:t>
            </a:r>
            <a:r>
              <a:rPr lang="en-US" sz="942" b="1" dirty="0">
                <a:solidFill>
                  <a:srgbClr val="C00000"/>
                </a:solidFill>
              </a:rPr>
              <a:t>교회 회계연도 </a:t>
            </a:r>
            <a:r>
              <a:rPr lang="en-US" sz="942" dirty="0">
                <a:solidFill>
                  <a:srgbClr val="333333"/>
                </a:solidFill>
              </a:rPr>
              <a:t>기준을 따름</a:t>
            </a:r>
            <a:endParaRPr lang="en-US" sz="942" dirty="0"/>
          </a:p>
        </p:txBody>
      </p:sp>
      <p:sp>
        <p:nvSpPr>
          <p:cNvPr id="12" name="Text 8"/>
          <p:cNvSpPr/>
          <p:nvPr/>
        </p:nvSpPr>
        <p:spPr>
          <a:xfrm>
            <a:off x="3486150" y="1989869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888888"/>
                </a:solidFill>
              </a:rPr>
              <a:t>•</a:t>
            </a:r>
            <a:endParaRPr lang="en-US" sz="942" dirty="0"/>
          </a:p>
        </p:txBody>
      </p:sp>
      <p:sp>
        <p:nvSpPr>
          <p:cNvPr id="13" name="Text 9"/>
          <p:cNvSpPr/>
          <p:nvPr/>
        </p:nvSpPr>
        <p:spPr>
          <a:xfrm>
            <a:off x="3629025" y="2004157"/>
            <a:ext cx="2616101" cy="1846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회계장부(금전출납부)는 A4 </a:t>
            </a:r>
            <a:r>
              <a:rPr lang="en-US" altLang="ko-KR" sz="942" dirty="0">
                <a:solidFill>
                  <a:srgbClr val="333333"/>
                </a:solidFill>
              </a:rPr>
              <a:t>(</a:t>
            </a:r>
            <a:r>
              <a:rPr lang="ko-KR" altLang="en-US" sz="942" dirty="0">
                <a:solidFill>
                  <a:srgbClr val="333333"/>
                </a:solidFill>
              </a:rPr>
              <a:t>대</a:t>
            </a:r>
            <a:r>
              <a:rPr lang="en-US" altLang="ko-KR" sz="942" dirty="0">
                <a:solidFill>
                  <a:srgbClr val="333333"/>
                </a:solidFill>
              </a:rPr>
              <a:t>)</a:t>
            </a:r>
            <a:r>
              <a:rPr lang="en-US" sz="942" dirty="0">
                <a:solidFill>
                  <a:srgbClr val="333333"/>
                </a:solidFill>
              </a:rPr>
              <a:t> </a:t>
            </a:r>
            <a:r>
              <a:rPr lang="en-US" sz="942" dirty="0" err="1">
                <a:solidFill>
                  <a:srgbClr val="333333"/>
                </a:solidFill>
              </a:rPr>
              <a:t>사이즈</a:t>
            </a:r>
            <a:r>
              <a:rPr lang="en-US" sz="942" dirty="0">
                <a:solidFill>
                  <a:srgbClr val="333333"/>
                </a:solidFill>
              </a:rPr>
              <a:t> 사용 권장</a:t>
            </a:r>
            <a:endParaRPr lang="en-US" sz="942" dirty="0"/>
          </a:p>
        </p:txBody>
      </p:sp>
      <p:sp>
        <p:nvSpPr>
          <p:cNvPr id="14" name="Text 10"/>
          <p:cNvSpPr/>
          <p:nvPr/>
        </p:nvSpPr>
        <p:spPr>
          <a:xfrm>
            <a:off x="3486150" y="2238449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888888"/>
                </a:solidFill>
              </a:rPr>
              <a:t>•</a:t>
            </a:r>
            <a:endParaRPr lang="en-US" sz="942" dirty="0"/>
          </a:p>
        </p:txBody>
      </p:sp>
      <p:sp>
        <p:nvSpPr>
          <p:cNvPr id="15" name="Text 11"/>
          <p:cNvSpPr/>
          <p:nvPr/>
        </p:nvSpPr>
        <p:spPr>
          <a:xfrm>
            <a:off x="3629025" y="2252737"/>
            <a:ext cx="237373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당해연도 사업계획서 제출 (담당자 정보 포함)</a:t>
            </a:r>
            <a:endParaRPr lang="en-US" sz="942" dirty="0"/>
          </a:p>
        </p:txBody>
      </p:sp>
      <p:sp>
        <p:nvSpPr>
          <p:cNvPr id="16" name="Text 12"/>
          <p:cNvSpPr/>
          <p:nvPr/>
        </p:nvSpPr>
        <p:spPr>
          <a:xfrm>
            <a:off x="3486150" y="2572755"/>
            <a:ext cx="537210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서류 보존 기간</a:t>
            </a:r>
            <a:endParaRPr lang="en-US" sz="1090" dirty="0"/>
          </a:p>
        </p:txBody>
      </p:sp>
      <p:sp>
        <p:nvSpPr>
          <p:cNvPr id="17" name="Shape 13"/>
          <p:cNvSpPr/>
          <p:nvPr/>
        </p:nvSpPr>
        <p:spPr>
          <a:xfrm>
            <a:off x="3486150" y="2885294"/>
            <a:ext cx="2148818" cy="303609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8" name="Text 14"/>
          <p:cNvSpPr/>
          <p:nvPr/>
        </p:nvSpPr>
        <p:spPr>
          <a:xfrm>
            <a:off x="3486150" y="2885294"/>
            <a:ext cx="2148818" cy="303609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구분</a:t>
            </a:r>
            <a:endParaRPr lang="en-US" sz="885" dirty="0"/>
          </a:p>
        </p:txBody>
      </p:sp>
      <p:sp>
        <p:nvSpPr>
          <p:cNvPr id="19" name="Shape 15"/>
          <p:cNvSpPr/>
          <p:nvPr/>
        </p:nvSpPr>
        <p:spPr>
          <a:xfrm>
            <a:off x="5634968" y="2885294"/>
            <a:ext cx="3223282" cy="303609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20" name="Text 16"/>
          <p:cNvSpPr/>
          <p:nvPr/>
        </p:nvSpPr>
        <p:spPr>
          <a:xfrm>
            <a:off x="5634968" y="2885294"/>
            <a:ext cx="3223282" cy="303609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보존 기간</a:t>
            </a:r>
            <a:endParaRPr lang="en-US" sz="885" dirty="0"/>
          </a:p>
        </p:txBody>
      </p:sp>
      <p:sp>
        <p:nvSpPr>
          <p:cNvPr id="21" name="Shape 17"/>
          <p:cNvSpPr/>
          <p:nvPr/>
        </p:nvSpPr>
        <p:spPr>
          <a:xfrm>
            <a:off x="3486150" y="3188903"/>
            <a:ext cx="2148818" cy="30718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2" name="Shape 18"/>
          <p:cNvSpPr/>
          <p:nvPr/>
        </p:nvSpPr>
        <p:spPr>
          <a:xfrm>
            <a:off x="3486150" y="3488941"/>
            <a:ext cx="2148818" cy="7144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23" name="Text 19"/>
          <p:cNvSpPr/>
          <p:nvPr/>
        </p:nvSpPr>
        <p:spPr>
          <a:xfrm>
            <a:off x="3486150" y="3188903"/>
            <a:ext cx="2148818" cy="307181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회계장부</a:t>
            </a:r>
            <a:endParaRPr lang="en-US" sz="942" dirty="0"/>
          </a:p>
        </p:txBody>
      </p:sp>
      <p:sp>
        <p:nvSpPr>
          <p:cNvPr id="24" name="Shape 20"/>
          <p:cNvSpPr/>
          <p:nvPr/>
        </p:nvSpPr>
        <p:spPr>
          <a:xfrm>
            <a:off x="5634968" y="3188903"/>
            <a:ext cx="3223282" cy="30718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5" name="Shape 21"/>
          <p:cNvSpPr/>
          <p:nvPr/>
        </p:nvSpPr>
        <p:spPr>
          <a:xfrm>
            <a:off x="5634968" y="3488941"/>
            <a:ext cx="3223282" cy="7144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26" name="Text 22"/>
          <p:cNvSpPr/>
          <p:nvPr/>
        </p:nvSpPr>
        <p:spPr>
          <a:xfrm>
            <a:off x="5634968" y="3188903"/>
            <a:ext cx="3223282" cy="307181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회계연도 완료 후 10년</a:t>
            </a:r>
            <a:endParaRPr lang="en-US" sz="942" dirty="0"/>
          </a:p>
        </p:txBody>
      </p:sp>
      <p:sp>
        <p:nvSpPr>
          <p:cNvPr id="27" name="Shape 23"/>
          <p:cNvSpPr/>
          <p:nvPr/>
        </p:nvSpPr>
        <p:spPr>
          <a:xfrm>
            <a:off x="3486150" y="3492512"/>
            <a:ext cx="2148818" cy="30718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8" name="Shape 24"/>
          <p:cNvSpPr/>
          <p:nvPr/>
        </p:nvSpPr>
        <p:spPr>
          <a:xfrm>
            <a:off x="3486150" y="3792550"/>
            <a:ext cx="2148818" cy="7144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29" name="Text 25"/>
          <p:cNvSpPr/>
          <p:nvPr/>
        </p:nvSpPr>
        <p:spPr>
          <a:xfrm>
            <a:off x="3486150" y="3492512"/>
            <a:ext cx="2148818" cy="307181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지출결의서 및 증빙</a:t>
            </a:r>
            <a:endParaRPr lang="en-US" sz="942" dirty="0"/>
          </a:p>
        </p:txBody>
      </p:sp>
      <p:sp>
        <p:nvSpPr>
          <p:cNvPr id="30" name="Shape 26"/>
          <p:cNvSpPr/>
          <p:nvPr/>
        </p:nvSpPr>
        <p:spPr>
          <a:xfrm>
            <a:off x="5634968" y="3492512"/>
            <a:ext cx="3223282" cy="30718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1" name="Shape 27"/>
          <p:cNvSpPr/>
          <p:nvPr/>
        </p:nvSpPr>
        <p:spPr>
          <a:xfrm>
            <a:off x="5634968" y="3792550"/>
            <a:ext cx="3223282" cy="7144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32" name="Text 28"/>
          <p:cNvSpPr/>
          <p:nvPr/>
        </p:nvSpPr>
        <p:spPr>
          <a:xfrm>
            <a:off x="5634968" y="3492512"/>
            <a:ext cx="3223282" cy="307181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5년</a:t>
            </a:r>
            <a:endParaRPr lang="en-US" sz="942" dirty="0"/>
          </a:p>
        </p:txBody>
      </p:sp>
      <p:sp>
        <p:nvSpPr>
          <p:cNvPr id="33" name="Shape 29"/>
          <p:cNvSpPr/>
          <p:nvPr/>
        </p:nvSpPr>
        <p:spPr>
          <a:xfrm>
            <a:off x="3486150" y="4024722"/>
            <a:ext cx="5372100" cy="614363"/>
          </a:xfrm>
          <a:prstGeom prst="rect">
            <a:avLst/>
          </a:prstGeom>
          <a:solidFill>
            <a:srgbClr val="E8F0EE"/>
          </a:solidFill>
          <a:ln/>
        </p:spPr>
      </p:sp>
      <p:sp>
        <p:nvSpPr>
          <p:cNvPr id="34" name="Shape 30"/>
          <p:cNvSpPr/>
          <p:nvPr/>
        </p:nvSpPr>
        <p:spPr>
          <a:xfrm>
            <a:off x="3486150" y="4024722"/>
            <a:ext cx="42863" cy="614363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35" name="Text 31"/>
          <p:cNvSpPr/>
          <p:nvPr/>
        </p:nvSpPr>
        <p:spPr>
          <a:xfrm>
            <a:off x="3571875" y="4110447"/>
            <a:ext cx="52006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3C34"/>
                </a:solidFill>
              </a:rPr>
              <a:t>핵심 원칙</a:t>
            </a:r>
            <a:endParaRPr lang="en-US" sz="987" dirty="0"/>
          </a:p>
        </p:txBody>
      </p:sp>
      <p:sp>
        <p:nvSpPr>
          <p:cNvPr id="36" name="Text 32"/>
          <p:cNvSpPr/>
          <p:nvPr/>
        </p:nvSpPr>
        <p:spPr>
          <a:xfrm>
            <a:off x="3571875" y="4360478"/>
            <a:ext cx="520065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모든 회계 처리는 교회 규정을 준수하며, 체계적인 문서 관리를 통해 투명성을 확보해야 합니다.</a:t>
            </a:r>
            <a:endParaRPr lang="en-US" sz="94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8AC1F23-F64D-499B-922C-4BD346F06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202" y="891335"/>
            <a:ext cx="4860798" cy="3233238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53418F1B-546C-4C20-8914-E2536B62617D}"/>
              </a:ext>
            </a:extLst>
          </p:cNvPr>
          <p:cNvSpPr/>
          <p:nvPr/>
        </p:nvSpPr>
        <p:spPr>
          <a:xfrm>
            <a:off x="85060" y="382772"/>
            <a:ext cx="1708298" cy="3331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추천 장부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F9EDEB3-B951-4BBD-ADC3-2A5AE288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" y="955131"/>
            <a:ext cx="4198142" cy="404081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2CA4B89-10C0-425D-8F46-82E4BBC859FA}"/>
              </a:ext>
            </a:extLst>
          </p:cNvPr>
          <p:cNvSpPr/>
          <p:nvPr/>
        </p:nvSpPr>
        <p:spPr>
          <a:xfrm>
            <a:off x="217445" y="2571750"/>
            <a:ext cx="3151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ko-KR" altLang="en-US" b="1" dirty="0">
                <a:solidFill>
                  <a:srgbClr val="000000"/>
                </a:solidFill>
                <a:latin typeface="-apple-system"/>
              </a:rPr>
              <a:t>동신장부 </a:t>
            </a:r>
            <a:r>
              <a:rPr lang="en-US" altLang="ko-KR" b="1" dirty="0">
                <a:solidFill>
                  <a:srgbClr val="000000"/>
                </a:solidFill>
                <a:latin typeface="-apple-system"/>
              </a:rPr>
              <a:t>200P A4 </a:t>
            </a:r>
            <a:r>
              <a:rPr lang="ko-KR" altLang="en-US" b="1" dirty="0">
                <a:solidFill>
                  <a:srgbClr val="000000"/>
                </a:solidFill>
                <a:latin typeface="-apple-system"/>
              </a:rPr>
              <a:t>금전출납부</a:t>
            </a:r>
            <a:endParaRPr lang="ko-KR" altLang="en-US" b="1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005247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428625"/>
            <a:ext cx="49149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kern="0" spc="-1" dirty="0">
                <a:solidFill>
                  <a:srgbClr val="1A3C34"/>
                </a:solidFill>
              </a:rPr>
              <a:t>회계장부 작성의 기본 원칙</a:t>
            </a:r>
            <a:endParaRPr lang="en-US" sz="2121" dirty="0"/>
          </a:p>
        </p:txBody>
      </p:sp>
      <p:sp>
        <p:nvSpPr>
          <p:cNvPr id="4" name="Text 1"/>
          <p:cNvSpPr/>
          <p:nvPr/>
        </p:nvSpPr>
        <p:spPr>
          <a:xfrm>
            <a:off x="285750" y="935831"/>
            <a:ext cx="4914900" cy="335756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정확한 기장과 수정 절차를 통한 신뢰성 확보</a:t>
            </a:r>
            <a:endParaRPr lang="en-US" sz="1269" dirty="0"/>
          </a:p>
        </p:txBody>
      </p:sp>
      <p:sp>
        <p:nvSpPr>
          <p:cNvPr id="5" name="Text 2"/>
          <p:cNvSpPr/>
          <p:nvPr/>
        </p:nvSpPr>
        <p:spPr>
          <a:xfrm>
            <a:off x="285750" y="1414463"/>
            <a:ext cx="1192634" cy="1801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1A3C34"/>
                </a:solidFill>
              </a:rPr>
              <a:t>회계장부 작성 방법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285750" y="1712714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414338" y="1727002"/>
            <a:ext cx="5432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작성 원칙:</a:t>
            </a:r>
            <a:endParaRPr lang="en-US" sz="885" dirty="0"/>
          </a:p>
        </p:txBody>
      </p:sp>
      <p:sp>
        <p:nvSpPr>
          <p:cNvPr id="8" name="Text 5"/>
          <p:cNvSpPr/>
          <p:nvPr/>
        </p:nvSpPr>
        <p:spPr>
          <a:xfrm>
            <a:off x="957625" y="1727002"/>
            <a:ext cx="254964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회계 프로그램, 엑셀 등 전자문서 또는 수기 작성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285750" y="1961294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414338" y="1975582"/>
            <a:ext cx="5432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기입 시기:</a:t>
            </a:r>
            <a:endParaRPr lang="en-US" sz="885" dirty="0"/>
          </a:p>
        </p:txBody>
      </p:sp>
      <p:sp>
        <p:nvSpPr>
          <p:cNvPr id="11" name="Text 8"/>
          <p:cNvSpPr/>
          <p:nvPr/>
        </p:nvSpPr>
        <p:spPr>
          <a:xfrm>
            <a:off x="957625" y="1975581"/>
            <a:ext cx="4174356" cy="1846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입금과 출금이 발생할 때마다 </a:t>
            </a:r>
            <a:r>
              <a:rPr lang="en-US" sz="942" dirty="0" err="1">
                <a:solidFill>
                  <a:srgbClr val="333333"/>
                </a:solidFill>
              </a:rPr>
              <a:t>즉시</a:t>
            </a:r>
            <a:r>
              <a:rPr lang="en-US" sz="942" dirty="0">
                <a:solidFill>
                  <a:srgbClr val="333333"/>
                </a:solidFill>
              </a:rPr>
              <a:t> </a:t>
            </a:r>
            <a:r>
              <a:rPr lang="ko-KR" altLang="en-US" sz="942" dirty="0" err="1">
                <a:solidFill>
                  <a:srgbClr val="333333"/>
                </a:solidFill>
              </a:rPr>
              <a:t>건별</a:t>
            </a:r>
            <a:r>
              <a:rPr lang="ko-KR" altLang="en-US" sz="942" dirty="0">
                <a:solidFill>
                  <a:srgbClr val="333333"/>
                </a:solidFill>
              </a:rPr>
              <a:t> 기입 </a:t>
            </a:r>
            <a:r>
              <a:rPr lang="en-US" altLang="ko-KR" sz="942" dirty="0">
                <a:solidFill>
                  <a:srgbClr val="333333"/>
                </a:solidFill>
              </a:rPr>
              <a:t>(</a:t>
            </a:r>
            <a:r>
              <a:rPr lang="ko-KR" altLang="en-US" sz="942" dirty="0">
                <a:solidFill>
                  <a:srgbClr val="333333"/>
                </a:solidFill>
              </a:rPr>
              <a:t>현금주의 방식</a:t>
            </a:r>
            <a:r>
              <a:rPr lang="en-US" altLang="ko-KR" sz="942" dirty="0">
                <a:solidFill>
                  <a:srgbClr val="333333"/>
                </a:solidFill>
              </a:rPr>
              <a:t>)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285750" y="2209874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414338" y="2224162"/>
            <a:ext cx="5432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마감 관리:</a:t>
            </a:r>
            <a:endParaRPr lang="en-US" sz="885" dirty="0"/>
          </a:p>
        </p:txBody>
      </p:sp>
      <p:sp>
        <p:nvSpPr>
          <p:cNvPr id="14" name="Text 11"/>
          <p:cNvSpPr/>
          <p:nvPr/>
        </p:nvSpPr>
        <p:spPr>
          <a:xfrm>
            <a:off x="957625" y="2224162"/>
            <a:ext cx="219475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매일 마감 후 월계와 누계 기록, 결재 필수</a:t>
            </a:r>
            <a:endParaRPr lang="en-US" sz="942" dirty="0"/>
          </a:p>
        </p:txBody>
      </p:sp>
      <p:sp>
        <p:nvSpPr>
          <p:cNvPr id="15" name="Text 12"/>
          <p:cNvSpPr/>
          <p:nvPr/>
        </p:nvSpPr>
        <p:spPr>
          <a:xfrm>
            <a:off x="285750" y="2565611"/>
            <a:ext cx="1083630" cy="1801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00" b="1" dirty="0">
                <a:solidFill>
                  <a:srgbClr val="1A3C34"/>
                </a:solidFill>
              </a:rPr>
              <a:t>장부 수정 및 관리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285750" y="2863862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17" name="Text 14"/>
          <p:cNvSpPr/>
          <p:nvPr/>
        </p:nvSpPr>
        <p:spPr>
          <a:xfrm>
            <a:off x="414338" y="2878150"/>
            <a:ext cx="5432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수정 방법:</a:t>
            </a:r>
            <a:endParaRPr lang="en-US" sz="885" dirty="0"/>
          </a:p>
        </p:txBody>
      </p:sp>
      <p:sp>
        <p:nvSpPr>
          <p:cNvPr id="18" name="Text 15"/>
          <p:cNvSpPr/>
          <p:nvPr/>
        </p:nvSpPr>
        <p:spPr>
          <a:xfrm>
            <a:off x="957625" y="2878150"/>
            <a:ext cx="72525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오기 발생 시</a:t>
            </a:r>
            <a:endParaRPr lang="en-US" sz="942" dirty="0"/>
          </a:p>
        </p:txBody>
      </p:sp>
      <p:sp>
        <p:nvSpPr>
          <p:cNvPr id="19" name="Text 16"/>
          <p:cNvSpPr/>
          <p:nvPr/>
        </p:nvSpPr>
        <p:spPr>
          <a:xfrm>
            <a:off x="1682883" y="2878150"/>
            <a:ext cx="116501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C0392B"/>
                </a:solidFill>
              </a:rPr>
              <a:t>적색펜으로 두 줄 긋고</a:t>
            </a:r>
            <a:endParaRPr lang="en-US" sz="885" dirty="0"/>
          </a:p>
        </p:txBody>
      </p:sp>
      <p:sp>
        <p:nvSpPr>
          <p:cNvPr id="20" name="Text 17"/>
          <p:cNvSpPr/>
          <p:nvPr/>
        </p:nvSpPr>
        <p:spPr>
          <a:xfrm>
            <a:off x="2847901" y="2878150"/>
            <a:ext cx="65836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담당자 날인</a:t>
            </a:r>
            <a:endParaRPr lang="en-US" sz="942" dirty="0"/>
          </a:p>
        </p:txBody>
      </p:sp>
      <p:sp>
        <p:nvSpPr>
          <p:cNvPr id="21" name="Text 18"/>
          <p:cNvSpPr/>
          <p:nvPr/>
        </p:nvSpPr>
        <p:spPr>
          <a:xfrm>
            <a:off x="285750" y="3112443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22" name="Text 19"/>
          <p:cNvSpPr/>
          <p:nvPr/>
        </p:nvSpPr>
        <p:spPr>
          <a:xfrm>
            <a:off x="414338" y="3126730"/>
            <a:ext cx="5432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금지 사항:</a:t>
            </a:r>
            <a:endParaRPr lang="en-US" sz="885" dirty="0"/>
          </a:p>
        </p:txBody>
      </p:sp>
      <p:sp>
        <p:nvSpPr>
          <p:cNvPr id="23" name="Text 20"/>
          <p:cNvSpPr/>
          <p:nvPr/>
        </p:nvSpPr>
        <p:spPr>
          <a:xfrm>
            <a:off x="957625" y="3126730"/>
            <a:ext cx="3133871" cy="1846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b="1" dirty="0">
                <a:solidFill>
                  <a:srgbClr val="333333"/>
                </a:solidFill>
              </a:rPr>
              <a:t>수정액(화이트) 사용 금지, 장부 페이지 훼손(뜯기) 절대 금지</a:t>
            </a:r>
            <a:endParaRPr lang="en-US" sz="942" b="1" dirty="0"/>
          </a:p>
        </p:txBody>
      </p:sp>
      <p:sp>
        <p:nvSpPr>
          <p:cNvPr id="24" name="Text 21"/>
          <p:cNvSpPr/>
          <p:nvPr/>
        </p:nvSpPr>
        <p:spPr>
          <a:xfrm>
            <a:off x="285750" y="3361023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25" name="Text 22"/>
          <p:cNvSpPr/>
          <p:nvPr/>
        </p:nvSpPr>
        <p:spPr>
          <a:xfrm>
            <a:off x="414338" y="3375310"/>
            <a:ext cx="5432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이월 처리:</a:t>
            </a:r>
            <a:endParaRPr lang="en-US" sz="885" dirty="0"/>
          </a:p>
        </p:txBody>
      </p:sp>
      <p:sp>
        <p:nvSpPr>
          <p:cNvPr id="26" name="Text 23"/>
          <p:cNvSpPr/>
          <p:nvPr/>
        </p:nvSpPr>
        <p:spPr>
          <a:xfrm>
            <a:off x="957625" y="3375310"/>
            <a:ext cx="248945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"다음 면에 이월", "앞면에서 이월" 명확히 기재</a:t>
            </a:r>
            <a:endParaRPr lang="en-US" sz="942" dirty="0"/>
          </a:p>
        </p:txBody>
      </p:sp>
      <p:sp>
        <p:nvSpPr>
          <p:cNvPr id="27" name="Shape 24"/>
          <p:cNvSpPr/>
          <p:nvPr/>
        </p:nvSpPr>
        <p:spPr>
          <a:xfrm>
            <a:off x="285750" y="3859634"/>
            <a:ext cx="4914900" cy="662220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28" name="Shape 25"/>
          <p:cNvSpPr/>
          <p:nvPr/>
        </p:nvSpPr>
        <p:spPr>
          <a:xfrm>
            <a:off x="285750" y="3859634"/>
            <a:ext cx="42863" cy="662220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29" name="Text 26"/>
          <p:cNvSpPr/>
          <p:nvPr/>
        </p:nvSpPr>
        <p:spPr>
          <a:xfrm>
            <a:off x="414338" y="3988222"/>
            <a:ext cx="4657725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kern="0" spc="1" dirty="0">
                <a:solidFill>
                  <a:srgbClr val="D4AF37"/>
                </a:solidFill>
              </a:rPr>
              <a:t>투명성 원칙</a:t>
            </a:r>
            <a:endParaRPr lang="en-US" sz="885" dirty="0"/>
          </a:p>
        </p:txBody>
      </p:sp>
      <p:sp>
        <p:nvSpPr>
          <p:cNvPr id="30" name="Text 27"/>
          <p:cNvSpPr/>
          <p:nvPr/>
        </p:nvSpPr>
        <p:spPr>
          <a:xfrm>
            <a:off x="414338" y="4213250"/>
            <a:ext cx="4657725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모든 수정 내역은 추적 가능하도록 기록하며, 임의 삭제나 변경을 엄격히 금지합니다.</a:t>
            </a:r>
            <a:endParaRPr lang="en-US" sz="942" dirty="0"/>
          </a:p>
        </p:txBody>
      </p:sp>
      <p:sp>
        <p:nvSpPr>
          <p:cNvPr id="31" name="Shape 28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E8F0EE"/>
          </a:solidFill>
          <a:ln/>
        </p:spPr>
      </p:sp>
      <p:sp>
        <p:nvSpPr>
          <p:cNvPr id="32" name="Shape 29"/>
          <p:cNvSpPr/>
          <p:nvPr/>
        </p:nvSpPr>
        <p:spPr>
          <a:xfrm>
            <a:off x="5629275" y="871538"/>
            <a:ext cx="3371850" cy="34004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4" name="Text 30"/>
          <p:cNvSpPr/>
          <p:nvPr/>
        </p:nvSpPr>
        <p:spPr>
          <a:xfrm>
            <a:off x="7828099" y="4855964"/>
            <a:ext cx="1122102" cy="11028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727" i="1" dirty="0" err="1">
                <a:solidFill>
                  <a:srgbClr val="666666"/>
                </a:solidFill>
              </a:rPr>
              <a:t>전자문서</a:t>
            </a:r>
            <a:r>
              <a:rPr lang="en-US" sz="727" i="1" dirty="0">
                <a:solidFill>
                  <a:srgbClr val="666666"/>
                </a:solidFill>
              </a:rPr>
              <a:t>(</a:t>
            </a:r>
            <a:r>
              <a:rPr lang="ko-KR" altLang="en-US" sz="727" i="1" dirty="0" err="1">
                <a:solidFill>
                  <a:srgbClr val="666666"/>
                </a:solidFill>
              </a:rPr>
              <a:t>프록램</a:t>
            </a:r>
            <a:r>
              <a:rPr lang="en-US" sz="727" i="1" dirty="0">
                <a:solidFill>
                  <a:srgbClr val="666666"/>
                </a:solidFill>
              </a:rPr>
              <a:t>) 활용 예시</a:t>
            </a:r>
            <a:endParaRPr lang="en-US" sz="727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C348CE72-4128-4D99-96A9-393D63D02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862" y="663454"/>
            <a:ext cx="3371850" cy="38753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C6A0B86-CA23-4804-A8B5-7D9F250CE6E3}"/>
              </a:ext>
            </a:extLst>
          </p:cNvPr>
          <p:cNvSpPr txBox="1"/>
          <p:nvPr/>
        </p:nvSpPr>
        <p:spPr>
          <a:xfrm>
            <a:off x="3088401" y="2199159"/>
            <a:ext cx="2220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C00000"/>
                </a:solidFill>
              </a:rPr>
              <a:t>※ </a:t>
            </a:r>
            <a:r>
              <a:rPr lang="ko-KR" altLang="en-US" sz="1200" b="1" dirty="0">
                <a:solidFill>
                  <a:srgbClr val="C00000"/>
                </a:solidFill>
              </a:rPr>
              <a:t>월별 또는 분기별 결재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428625"/>
            <a:ext cx="508635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kern="0" spc="-1" dirty="0">
                <a:solidFill>
                  <a:srgbClr val="1A3C34"/>
                </a:solidFill>
              </a:rPr>
              <a:t>지출 결의 및 증빙 관리 체계</a:t>
            </a:r>
            <a:endParaRPr lang="en-US" sz="2121" dirty="0"/>
          </a:p>
        </p:txBody>
      </p:sp>
      <p:sp>
        <p:nvSpPr>
          <p:cNvPr id="4" name="Text 1"/>
          <p:cNvSpPr/>
          <p:nvPr/>
        </p:nvSpPr>
        <p:spPr>
          <a:xfrm>
            <a:off x="428625" y="935831"/>
            <a:ext cx="5086350" cy="371475"/>
          </a:xfrm>
          <a:prstGeom prst="rect">
            <a:avLst/>
          </a:prstGeom>
          <a:noFill/>
          <a:ln/>
        </p:spPr>
        <p:txBody>
          <a:bodyPr wrap="square" lIns="0" tIns="0" rIns="0" bIns="127508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모든 지출은 반드시 지출결의서와 적법한 증빙으로 처리</a:t>
            </a:r>
            <a:endParaRPr lang="en-US" sz="1269" dirty="0"/>
          </a:p>
        </p:txBody>
      </p:sp>
      <p:sp>
        <p:nvSpPr>
          <p:cNvPr id="5" name="Text 2"/>
          <p:cNvSpPr/>
          <p:nvPr/>
        </p:nvSpPr>
        <p:spPr>
          <a:xfrm>
            <a:off x="428625" y="1464469"/>
            <a:ext cx="508635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지출 결의 원칙</a:t>
            </a:r>
            <a:endParaRPr lang="en-US" sz="1090" dirty="0"/>
          </a:p>
        </p:txBody>
      </p:sp>
      <p:sp>
        <p:nvSpPr>
          <p:cNvPr id="6" name="Text 3"/>
          <p:cNvSpPr/>
          <p:nvPr/>
        </p:nvSpPr>
        <p:spPr>
          <a:xfrm>
            <a:off x="428625" y="1798439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571500" y="1812727"/>
            <a:ext cx="104672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모든 지출은 반드시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1618227" y="1812727"/>
            <a:ext cx="59150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지출결의서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2209735" y="1812727"/>
            <a:ext cx="89497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를 사용하여 처리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428625" y="2061307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11" name="Text 8"/>
          <p:cNvSpPr/>
          <p:nvPr/>
        </p:nvSpPr>
        <p:spPr>
          <a:xfrm>
            <a:off x="571500" y="2075594"/>
            <a:ext cx="213712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체크카드 사용 원칙 (개인카드 사용 금지)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428625" y="2324174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571500" y="2338462"/>
            <a:ext cx="261804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지출결의서와 영수증철은 회계장부와 별도로 관리</a:t>
            </a:r>
            <a:endParaRPr lang="en-US" sz="942" dirty="0"/>
          </a:p>
        </p:txBody>
      </p:sp>
      <p:sp>
        <p:nvSpPr>
          <p:cNvPr id="14" name="Text 11"/>
          <p:cNvSpPr/>
          <p:nvPr/>
        </p:nvSpPr>
        <p:spPr>
          <a:xfrm>
            <a:off x="428625" y="2715630"/>
            <a:ext cx="508635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증빙 서류 기준</a:t>
            </a:r>
            <a:endParaRPr lang="en-US" sz="1090" dirty="0"/>
          </a:p>
        </p:txBody>
      </p:sp>
      <p:sp>
        <p:nvSpPr>
          <p:cNvPr id="15" name="Shape 12"/>
          <p:cNvSpPr/>
          <p:nvPr/>
        </p:nvSpPr>
        <p:spPr>
          <a:xfrm>
            <a:off x="428625" y="3049600"/>
            <a:ext cx="2500313" cy="79652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6" name="Shape 13"/>
          <p:cNvSpPr/>
          <p:nvPr/>
        </p:nvSpPr>
        <p:spPr>
          <a:xfrm>
            <a:off x="428625" y="3049600"/>
            <a:ext cx="2500313" cy="28575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7" name="Shape 14"/>
          <p:cNvSpPr/>
          <p:nvPr/>
        </p:nvSpPr>
        <p:spPr>
          <a:xfrm>
            <a:off x="2921794" y="3049600"/>
            <a:ext cx="7144" cy="796528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18" name="Shape 15"/>
          <p:cNvSpPr/>
          <p:nvPr/>
        </p:nvSpPr>
        <p:spPr>
          <a:xfrm>
            <a:off x="428625" y="3838984"/>
            <a:ext cx="2500313" cy="7144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19" name="Shape 16"/>
          <p:cNvSpPr/>
          <p:nvPr/>
        </p:nvSpPr>
        <p:spPr>
          <a:xfrm>
            <a:off x="428625" y="3049600"/>
            <a:ext cx="7144" cy="796528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20" name="Text 17"/>
          <p:cNvSpPr/>
          <p:nvPr/>
        </p:nvSpPr>
        <p:spPr>
          <a:xfrm>
            <a:off x="514350" y="3135325"/>
            <a:ext cx="232886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3C34"/>
                </a:solidFill>
              </a:rPr>
              <a:t>적법 증빙 (원칙)</a:t>
            </a:r>
            <a:endParaRPr lang="en-US" sz="885" dirty="0"/>
          </a:p>
        </p:txBody>
      </p:sp>
      <p:sp>
        <p:nvSpPr>
          <p:cNvPr id="21" name="Text 18"/>
          <p:cNvSpPr/>
          <p:nvPr/>
        </p:nvSpPr>
        <p:spPr>
          <a:xfrm>
            <a:off x="514350" y="3381784"/>
            <a:ext cx="232886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555555"/>
                </a:solidFill>
              </a:rPr>
              <a:t>세금계산서, 카드매출전표,
 현금영수증, 온라인 송금 확인증</a:t>
            </a:r>
            <a:endParaRPr lang="en-US" sz="834" dirty="0"/>
          </a:p>
        </p:txBody>
      </p:sp>
      <p:sp>
        <p:nvSpPr>
          <p:cNvPr id="22" name="Shape 19"/>
          <p:cNvSpPr/>
          <p:nvPr/>
        </p:nvSpPr>
        <p:spPr>
          <a:xfrm>
            <a:off x="3014663" y="3049600"/>
            <a:ext cx="2500313" cy="79652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3" name="Shape 20"/>
          <p:cNvSpPr/>
          <p:nvPr/>
        </p:nvSpPr>
        <p:spPr>
          <a:xfrm>
            <a:off x="3014663" y="3049600"/>
            <a:ext cx="2500313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24" name="Shape 21"/>
          <p:cNvSpPr/>
          <p:nvPr/>
        </p:nvSpPr>
        <p:spPr>
          <a:xfrm>
            <a:off x="5507831" y="3049600"/>
            <a:ext cx="7144" cy="796528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25" name="Shape 22"/>
          <p:cNvSpPr/>
          <p:nvPr/>
        </p:nvSpPr>
        <p:spPr>
          <a:xfrm>
            <a:off x="3014663" y="3838984"/>
            <a:ext cx="2500313" cy="7144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26" name="Shape 23"/>
          <p:cNvSpPr/>
          <p:nvPr/>
        </p:nvSpPr>
        <p:spPr>
          <a:xfrm>
            <a:off x="3014663" y="3049600"/>
            <a:ext cx="7144" cy="796528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27" name="Text 24"/>
          <p:cNvSpPr/>
          <p:nvPr/>
        </p:nvSpPr>
        <p:spPr>
          <a:xfrm>
            <a:off x="3100388" y="3135325"/>
            <a:ext cx="232886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3C34"/>
                </a:solidFill>
              </a:rPr>
              <a:t>주의 사항</a:t>
            </a:r>
            <a:endParaRPr lang="en-US" sz="885" dirty="0"/>
          </a:p>
        </p:txBody>
      </p:sp>
      <p:sp>
        <p:nvSpPr>
          <p:cNvPr id="28" name="Text 25"/>
          <p:cNvSpPr/>
          <p:nvPr/>
        </p:nvSpPr>
        <p:spPr>
          <a:xfrm>
            <a:off x="3100388" y="3381784"/>
            <a:ext cx="232886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555555"/>
                </a:solidFill>
              </a:rPr>
              <a:t>거래명세표는 증빙 불인정
 3만원 이하만 간이영수증 가능</a:t>
            </a:r>
            <a:endParaRPr lang="en-US" sz="834" dirty="0"/>
          </a:p>
        </p:txBody>
      </p:sp>
      <p:sp>
        <p:nvSpPr>
          <p:cNvPr id="29" name="Shape 26"/>
          <p:cNvSpPr/>
          <p:nvPr/>
        </p:nvSpPr>
        <p:spPr>
          <a:xfrm>
            <a:off x="428625" y="4053297"/>
            <a:ext cx="5086350" cy="878681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30" name="Text 27"/>
          <p:cNvSpPr/>
          <p:nvPr/>
        </p:nvSpPr>
        <p:spPr>
          <a:xfrm>
            <a:off x="542925" y="4167597"/>
            <a:ext cx="48577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D4AF37"/>
                </a:solidFill>
              </a:rPr>
              <a:t>고액 지출 특별 규정</a:t>
            </a:r>
            <a:endParaRPr lang="en-US" sz="987" dirty="0"/>
          </a:p>
        </p:txBody>
      </p:sp>
      <p:sp>
        <p:nvSpPr>
          <p:cNvPr id="31" name="Text 28"/>
          <p:cNvSpPr/>
          <p:nvPr/>
        </p:nvSpPr>
        <p:spPr>
          <a:xfrm>
            <a:off x="542925" y="4431916"/>
            <a:ext cx="485775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단일 품목 지출 금액이 100만원 이상인 경우,
 반드시 2개 업체 이상의 타 견적(비교 견적)을 첨부해야 합니다.</a:t>
            </a:r>
            <a:endParaRPr lang="en-US" sz="942" dirty="0"/>
          </a:p>
        </p:txBody>
      </p:sp>
      <p:sp>
        <p:nvSpPr>
          <p:cNvPr id="32" name="Shape 29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33" name="Shape 30"/>
          <p:cNvSpPr/>
          <p:nvPr/>
        </p:nvSpPr>
        <p:spPr>
          <a:xfrm>
            <a:off x="5943600" y="0"/>
            <a:ext cx="7144" cy="5143500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35" name="Shape 31"/>
          <p:cNvSpPr/>
          <p:nvPr/>
        </p:nvSpPr>
        <p:spPr>
          <a:xfrm>
            <a:off x="7793524" y="4759523"/>
            <a:ext cx="1207601" cy="241102"/>
          </a:xfrm>
          <a:prstGeom prst="rect">
            <a:avLst/>
          </a:prstGeom>
          <a:solidFill>
            <a:srgbClr val="FFFFFF">
              <a:alpha val="90000"/>
            </a:srgbClr>
          </a:solidFill>
          <a:ln/>
        </p:spPr>
      </p:sp>
      <p:sp>
        <p:nvSpPr>
          <p:cNvPr id="36" name="Text 32"/>
          <p:cNvSpPr/>
          <p:nvPr/>
        </p:nvSpPr>
        <p:spPr>
          <a:xfrm>
            <a:off x="7793524" y="4759523"/>
            <a:ext cx="1207601" cy="241102"/>
          </a:xfrm>
          <a:prstGeom prst="rect">
            <a:avLst/>
          </a:prstGeom>
          <a:noFill/>
          <a:ln/>
        </p:spPr>
        <p:txBody>
          <a:bodyPr wrap="square" lIns="136017" tIns="68072" rIns="136017" bIns="68072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84" b="1" dirty="0">
                <a:solidFill>
                  <a:srgbClr val="333333"/>
                </a:solidFill>
              </a:rPr>
              <a:t>지출 증빙 및 문서 관리 예시</a:t>
            </a:r>
            <a:endParaRPr lang="en-US" sz="584" dirty="0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3BB2FD13-0E5C-4EBF-B099-3A9FC001C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451" y="360130"/>
            <a:ext cx="3029753" cy="43067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8600" y="428625"/>
            <a:ext cx="54864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kern="0" spc="-1" dirty="0">
                <a:solidFill>
                  <a:srgbClr val="1A3C34"/>
                </a:solidFill>
              </a:rPr>
              <a:t>수입 및 지출 통제 원칙</a:t>
            </a:r>
            <a:endParaRPr lang="en-US" sz="2121" dirty="0"/>
          </a:p>
        </p:txBody>
      </p:sp>
      <p:sp>
        <p:nvSpPr>
          <p:cNvPr id="4" name="Text 1"/>
          <p:cNvSpPr/>
          <p:nvPr/>
        </p:nvSpPr>
        <p:spPr>
          <a:xfrm>
            <a:off x="228600" y="935831"/>
            <a:ext cx="5486400" cy="364331"/>
          </a:xfrm>
          <a:prstGeom prst="rect">
            <a:avLst/>
          </a:prstGeom>
          <a:noFill/>
          <a:ln/>
        </p:spPr>
        <p:txBody>
          <a:bodyPr wrap="square" lIns="0" tIns="0" rIns="0" bIns="102108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현금 직접 사용 금지와 통장 관리의 투명성</a:t>
            </a:r>
            <a:endParaRPr lang="en-US" sz="1269" dirty="0"/>
          </a:p>
        </p:txBody>
      </p:sp>
      <p:sp>
        <p:nvSpPr>
          <p:cNvPr id="5" name="Text 2"/>
          <p:cNvSpPr/>
          <p:nvPr/>
        </p:nvSpPr>
        <p:spPr>
          <a:xfrm>
            <a:off x="228600" y="1471613"/>
            <a:ext cx="548640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수입 관리 원칙</a:t>
            </a:r>
            <a:endParaRPr lang="en-US" sz="1090" dirty="0"/>
          </a:p>
        </p:txBody>
      </p:sp>
      <p:sp>
        <p:nvSpPr>
          <p:cNvPr id="6" name="Text 3"/>
          <p:cNvSpPr/>
          <p:nvPr/>
        </p:nvSpPr>
        <p:spPr>
          <a:xfrm>
            <a:off x="371475" y="1755577"/>
            <a:ext cx="41411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888888"/>
                </a:solidFill>
              </a:rPr>
              <a:t>-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478631" y="1764506"/>
            <a:ext cx="5432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C0392B"/>
                </a:solidFill>
              </a:rPr>
              <a:t>절대 금지:</a:t>
            </a:r>
            <a:endParaRPr lang="en-US" sz="885" dirty="0"/>
          </a:p>
        </p:txBody>
      </p:sp>
      <p:sp>
        <p:nvSpPr>
          <p:cNvPr id="8" name="Text 5"/>
          <p:cNvSpPr/>
          <p:nvPr/>
        </p:nvSpPr>
        <p:spPr>
          <a:xfrm>
            <a:off x="1021919" y="1764506"/>
            <a:ext cx="182338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수입을 직접 사용하거나 현금 보관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371475" y="1977033"/>
            <a:ext cx="41411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888888"/>
                </a:solidFill>
              </a:rPr>
              <a:t>-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478631" y="1985963"/>
            <a:ext cx="65836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모든 수입은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1137000" y="1985963"/>
            <a:ext cx="128330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3C34"/>
                </a:solidFill>
              </a:rPr>
              <a:t>회계통장에 입금 후 사용</a:t>
            </a:r>
            <a:endParaRPr lang="en-US" sz="885" dirty="0"/>
          </a:p>
        </p:txBody>
      </p:sp>
      <p:sp>
        <p:nvSpPr>
          <p:cNvPr id="12" name="Text 9"/>
          <p:cNvSpPr/>
          <p:nvPr/>
        </p:nvSpPr>
        <p:spPr>
          <a:xfrm>
            <a:off x="2420308" y="1985963"/>
            <a:ext cx="61723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(상계 금지)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371475" y="2198489"/>
            <a:ext cx="41411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888888"/>
                </a:solidFill>
              </a:rPr>
              <a:t>-</a:t>
            </a:r>
            <a:endParaRPr lang="en-US" sz="942" dirty="0"/>
          </a:p>
        </p:txBody>
      </p:sp>
      <p:sp>
        <p:nvSpPr>
          <p:cNvPr id="14" name="Text 11"/>
          <p:cNvSpPr/>
          <p:nvPr/>
        </p:nvSpPr>
        <p:spPr>
          <a:xfrm>
            <a:off x="478631" y="2207419"/>
            <a:ext cx="301410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교회 명의 부서 전용 통장 사용 필수 (개인 통장 혼용 불가)</a:t>
            </a:r>
            <a:endParaRPr lang="en-US" sz="942" dirty="0"/>
          </a:p>
        </p:txBody>
      </p:sp>
      <p:sp>
        <p:nvSpPr>
          <p:cNvPr id="15" name="Text 12"/>
          <p:cNvSpPr/>
          <p:nvPr/>
        </p:nvSpPr>
        <p:spPr>
          <a:xfrm>
            <a:off x="228600" y="2548533"/>
            <a:ext cx="548640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지출 관리 원칙</a:t>
            </a:r>
            <a:endParaRPr lang="en-US" sz="1090" dirty="0"/>
          </a:p>
        </p:txBody>
      </p:sp>
      <p:sp>
        <p:nvSpPr>
          <p:cNvPr id="16" name="Text 13"/>
          <p:cNvSpPr/>
          <p:nvPr/>
        </p:nvSpPr>
        <p:spPr>
          <a:xfrm>
            <a:off x="371475" y="2832497"/>
            <a:ext cx="41411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888888"/>
                </a:solidFill>
              </a:rPr>
              <a:t>-</a:t>
            </a:r>
            <a:endParaRPr lang="en-US" sz="942" dirty="0"/>
          </a:p>
        </p:txBody>
      </p:sp>
      <p:sp>
        <p:nvSpPr>
          <p:cNvPr id="17" name="Text 14"/>
          <p:cNvSpPr/>
          <p:nvPr/>
        </p:nvSpPr>
        <p:spPr>
          <a:xfrm>
            <a:off x="478631" y="2841427"/>
            <a:ext cx="65836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모든 지출은</a:t>
            </a:r>
            <a:endParaRPr lang="en-US" sz="942" dirty="0"/>
          </a:p>
        </p:txBody>
      </p:sp>
      <p:sp>
        <p:nvSpPr>
          <p:cNvPr id="18" name="Text 15"/>
          <p:cNvSpPr/>
          <p:nvPr/>
        </p:nvSpPr>
        <p:spPr>
          <a:xfrm>
            <a:off x="1137000" y="2841427"/>
            <a:ext cx="101329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3C34"/>
                </a:solidFill>
              </a:rPr>
              <a:t>체크카드 사용 원칙</a:t>
            </a:r>
            <a:endParaRPr lang="en-US" sz="885" dirty="0"/>
          </a:p>
        </p:txBody>
      </p:sp>
      <p:sp>
        <p:nvSpPr>
          <p:cNvPr id="19" name="Text 16"/>
          <p:cNvSpPr/>
          <p:nvPr/>
        </p:nvSpPr>
        <p:spPr>
          <a:xfrm>
            <a:off x="371475" y="3053953"/>
            <a:ext cx="41411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888888"/>
                </a:solidFill>
              </a:rPr>
              <a:t>-</a:t>
            </a:r>
            <a:endParaRPr lang="en-US" sz="942" dirty="0"/>
          </a:p>
        </p:txBody>
      </p:sp>
      <p:sp>
        <p:nvSpPr>
          <p:cNvPr id="20" name="Text 17"/>
          <p:cNvSpPr/>
          <p:nvPr/>
        </p:nvSpPr>
        <p:spPr>
          <a:xfrm>
            <a:off x="478631" y="3062883"/>
            <a:ext cx="190824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수입결의서 및 지출결의서 모두 작성</a:t>
            </a:r>
            <a:endParaRPr lang="en-US" sz="942" dirty="0"/>
          </a:p>
        </p:txBody>
      </p:sp>
      <p:sp>
        <p:nvSpPr>
          <p:cNvPr id="21" name="Text 18"/>
          <p:cNvSpPr/>
          <p:nvPr/>
        </p:nvSpPr>
        <p:spPr>
          <a:xfrm>
            <a:off x="371475" y="3275409"/>
            <a:ext cx="41411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888888"/>
                </a:solidFill>
              </a:rPr>
              <a:t>-</a:t>
            </a:r>
            <a:endParaRPr lang="en-US" sz="942" dirty="0"/>
          </a:p>
        </p:txBody>
      </p:sp>
      <p:sp>
        <p:nvSpPr>
          <p:cNvPr id="22" name="Text 19"/>
          <p:cNvSpPr/>
          <p:nvPr/>
        </p:nvSpPr>
        <p:spPr>
          <a:xfrm>
            <a:off x="478631" y="3284339"/>
            <a:ext cx="315042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특수 목적 자금(지자체 지원금 등)은 별도 금전출납부로 관리</a:t>
            </a:r>
            <a:endParaRPr lang="en-US" sz="942" dirty="0"/>
          </a:p>
        </p:txBody>
      </p:sp>
      <p:sp>
        <p:nvSpPr>
          <p:cNvPr id="23" name="Text 20"/>
          <p:cNvSpPr/>
          <p:nvPr/>
        </p:nvSpPr>
        <p:spPr>
          <a:xfrm>
            <a:off x="228600" y="3625453"/>
            <a:ext cx="548640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통장 관리</a:t>
            </a:r>
            <a:endParaRPr lang="en-US" sz="1090" dirty="0"/>
          </a:p>
        </p:txBody>
      </p:sp>
      <p:sp>
        <p:nvSpPr>
          <p:cNvPr id="24" name="Text 21"/>
          <p:cNvSpPr/>
          <p:nvPr/>
        </p:nvSpPr>
        <p:spPr>
          <a:xfrm>
            <a:off x="371475" y="3909417"/>
            <a:ext cx="41411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888888"/>
                </a:solidFill>
              </a:rPr>
              <a:t>-</a:t>
            </a:r>
            <a:endParaRPr lang="en-US" sz="942" dirty="0"/>
          </a:p>
        </p:txBody>
      </p:sp>
      <p:sp>
        <p:nvSpPr>
          <p:cNvPr id="25" name="Text 22"/>
          <p:cNvSpPr/>
          <p:nvPr/>
        </p:nvSpPr>
        <p:spPr>
          <a:xfrm>
            <a:off x="478631" y="3918347"/>
            <a:ext cx="116501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회계장부와 통장 잔액</a:t>
            </a:r>
            <a:endParaRPr lang="en-US" sz="942" dirty="0"/>
          </a:p>
        </p:txBody>
      </p:sp>
      <p:sp>
        <p:nvSpPr>
          <p:cNvPr id="26" name="Text 23"/>
          <p:cNvSpPr/>
          <p:nvPr/>
        </p:nvSpPr>
        <p:spPr>
          <a:xfrm>
            <a:off x="1643649" y="3918347"/>
            <a:ext cx="77668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3C34"/>
                </a:solidFill>
              </a:rPr>
              <a:t>항상 일치 유지</a:t>
            </a:r>
            <a:endParaRPr lang="en-US" sz="885" dirty="0"/>
          </a:p>
        </p:txBody>
      </p:sp>
      <p:sp>
        <p:nvSpPr>
          <p:cNvPr id="27" name="Text 24"/>
          <p:cNvSpPr/>
          <p:nvPr/>
        </p:nvSpPr>
        <p:spPr>
          <a:xfrm>
            <a:off x="371475" y="4130873"/>
            <a:ext cx="41411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888888"/>
                </a:solidFill>
              </a:rPr>
              <a:t>-</a:t>
            </a:r>
            <a:endParaRPr lang="en-US" sz="942" dirty="0"/>
          </a:p>
        </p:txBody>
      </p:sp>
      <p:sp>
        <p:nvSpPr>
          <p:cNvPr id="28" name="Text 25"/>
          <p:cNvSpPr/>
          <p:nvPr/>
        </p:nvSpPr>
        <p:spPr>
          <a:xfrm>
            <a:off x="478631" y="4139803"/>
            <a:ext cx="185681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매월 말 잔액 일치 여부 반드시 확인</a:t>
            </a:r>
            <a:endParaRPr lang="en-US" sz="942" dirty="0"/>
          </a:p>
        </p:txBody>
      </p:sp>
      <p:sp>
        <p:nvSpPr>
          <p:cNvPr id="29" name="Text 26"/>
          <p:cNvSpPr/>
          <p:nvPr/>
        </p:nvSpPr>
        <p:spPr>
          <a:xfrm>
            <a:off x="371475" y="4352330"/>
            <a:ext cx="41411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888888"/>
                </a:solidFill>
              </a:rPr>
              <a:t>-</a:t>
            </a:r>
            <a:endParaRPr lang="en-US" sz="942" dirty="0"/>
          </a:p>
        </p:txBody>
      </p:sp>
      <p:sp>
        <p:nvSpPr>
          <p:cNvPr id="30" name="Text 27"/>
          <p:cNvSpPr/>
          <p:nvPr/>
        </p:nvSpPr>
        <p:spPr>
          <a:xfrm>
            <a:off x="478631" y="4361259"/>
            <a:ext cx="69182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차이 발생 시</a:t>
            </a:r>
            <a:endParaRPr lang="en-US" sz="942" dirty="0"/>
          </a:p>
        </p:txBody>
      </p:sp>
      <p:sp>
        <p:nvSpPr>
          <p:cNvPr id="31" name="Text 28"/>
          <p:cNvSpPr/>
          <p:nvPr/>
        </p:nvSpPr>
        <p:spPr>
          <a:xfrm>
            <a:off x="1170459" y="4361259"/>
            <a:ext cx="154023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잔고 조정표(은행계좌조정표)</a:t>
            </a:r>
            <a:endParaRPr lang="en-US" sz="885" dirty="0"/>
          </a:p>
        </p:txBody>
      </p:sp>
      <p:sp>
        <p:nvSpPr>
          <p:cNvPr id="32" name="Text 29"/>
          <p:cNvSpPr/>
          <p:nvPr/>
        </p:nvSpPr>
        <p:spPr>
          <a:xfrm>
            <a:off x="2710690" y="4361259"/>
            <a:ext cx="77668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작성하여 소명</a:t>
            </a:r>
            <a:endParaRPr lang="en-US" sz="942" dirty="0"/>
          </a:p>
        </p:txBody>
      </p:sp>
      <p:sp>
        <p:nvSpPr>
          <p:cNvPr id="33" name="Shape 30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35" name="Text 31"/>
          <p:cNvSpPr/>
          <p:nvPr/>
        </p:nvSpPr>
        <p:spPr>
          <a:xfrm>
            <a:off x="6115050" y="4922044"/>
            <a:ext cx="1907242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683" b="1" kern="0" spc="1" dirty="0">
                <a:solidFill>
                  <a:srgbClr val="D4AF37"/>
                </a:solidFill>
              </a:rPr>
              <a:t>Structured Financial Control</a:t>
            </a:r>
            <a:endParaRPr lang="en-US" sz="683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09138C-1D63-4339-85E1-E81FC6697CA9}"/>
              </a:ext>
            </a:extLst>
          </p:cNvPr>
          <p:cNvSpPr txBox="1"/>
          <p:nvPr/>
        </p:nvSpPr>
        <p:spPr>
          <a:xfrm>
            <a:off x="2845305" y="2603599"/>
            <a:ext cx="294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※ </a:t>
            </a:r>
            <a:r>
              <a:rPr lang="ko-KR" altLang="en-US" sz="1600" dirty="0">
                <a:solidFill>
                  <a:schemeClr val="accent2"/>
                </a:solidFill>
              </a:rPr>
              <a:t>환불 또는 반납 시</a:t>
            </a:r>
            <a:endParaRPr lang="en-US" altLang="ko-KR" sz="1600" dirty="0">
              <a:solidFill>
                <a:schemeClr val="accent2"/>
              </a:solidFill>
            </a:endParaRPr>
          </a:p>
          <a:p>
            <a:r>
              <a:rPr lang="en-US" altLang="ko-KR" sz="16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환입</a:t>
            </a:r>
            <a:r>
              <a:rPr lang="en-US" altLang="ko-KR" sz="1600" dirty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600" dirty="0" err="1">
                <a:solidFill>
                  <a:srgbClr val="0070C0"/>
                </a:solidFill>
                <a:sym typeface="Wingdings" panose="05000000000000000000" pitchFamily="2" charset="2"/>
              </a:rPr>
              <a:t>여입</a:t>
            </a:r>
            <a:r>
              <a:rPr lang="en-US" altLang="ko-KR" sz="1600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r>
              <a:rPr lang="ko-KR" alt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 결의서 작성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84B942-427A-478C-8A6E-AA39E3EA1687}"/>
              </a:ext>
            </a:extLst>
          </p:cNvPr>
          <p:cNvSpPr txBox="1"/>
          <p:nvPr/>
        </p:nvSpPr>
        <p:spPr>
          <a:xfrm>
            <a:off x="3485006" y="4294881"/>
            <a:ext cx="2220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※ </a:t>
            </a:r>
            <a:r>
              <a:rPr lang="ko-KR" altLang="en-US" sz="1400" dirty="0">
                <a:solidFill>
                  <a:schemeClr val="accent2"/>
                </a:solidFill>
              </a:rPr>
              <a:t>월별 잔고 대조 필수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8A40BB6D-A218-4E89-A7BD-72055B545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301" y="685799"/>
            <a:ext cx="2822714" cy="37719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91733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4375" y="571500"/>
            <a:ext cx="7715250" cy="76259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714375" y="1326952"/>
            <a:ext cx="7715250" cy="7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5" name="Text 2"/>
          <p:cNvSpPr/>
          <p:nvPr/>
        </p:nvSpPr>
        <p:spPr>
          <a:xfrm>
            <a:off x="714375" y="571500"/>
            <a:ext cx="77152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kern="0" spc="-1" dirty="0">
                <a:solidFill>
                  <a:srgbClr val="1A3C34"/>
                </a:solidFill>
              </a:rPr>
              <a:t>교육 순서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714375" y="1755577"/>
            <a:ext cx="428625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D4AF37"/>
                </a:solidFill>
              </a:rPr>
              <a:t>01</a:t>
            </a:r>
            <a:endParaRPr lang="en-US" sz="1808" dirty="0"/>
          </a:p>
        </p:txBody>
      </p:sp>
      <p:sp>
        <p:nvSpPr>
          <p:cNvPr id="7" name="Text 4"/>
          <p:cNvSpPr/>
          <p:nvPr/>
        </p:nvSpPr>
        <p:spPr>
          <a:xfrm>
            <a:off x="1285875" y="1785938"/>
            <a:ext cx="878988" cy="289322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인사말씀</a:t>
            </a:r>
            <a:endParaRPr lang="en-US" sz="1486" dirty="0"/>
          </a:p>
        </p:txBody>
      </p:sp>
      <p:sp>
        <p:nvSpPr>
          <p:cNvPr id="8" name="Text 5"/>
          <p:cNvSpPr/>
          <p:nvPr/>
        </p:nvSpPr>
        <p:spPr>
          <a:xfrm>
            <a:off x="714375" y="2277070"/>
            <a:ext cx="428625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D4AF37"/>
                </a:solidFill>
              </a:rPr>
              <a:t>02</a:t>
            </a:r>
            <a:endParaRPr lang="en-US" sz="1808" dirty="0"/>
          </a:p>
        </p:txBody>
      </p:sp>
      <p:sp>
        <p:nvSpPr>
          <p:cNvPr id="9" name="Text 6"/>
          <p:cNvSpPr/>
          <p:nvPr/>
        </p:nvSpPr>
        <p:spPr>
          <a:xfrm>
            <a:off x="1285875" y="2307431"/>
            <a:ext cx="930976" cy="289322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시작 기도</a:t>
            </a:r>
            <a:endParaRPr lang="en-US" sz="1486" dirty="0"/>
          </a:p>
        </p:txBody>
      </p:sp>
      <p:sp>
        <p:nvSpPr>
          <p:cNvPr id="10" name="Text 7"/>
          <p:cNvSpPr/>
          <p:nvPr/>
        </p:nvSpPr>
        <p:spPr>
          <a:xfrm>
            <a:off x="714375" y="2798564"/>
            <a:ext cx="428625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D4AF37"/>
                </a:solidFill>
              </a:rPr>
              <a:t>03</a:t>
            </a:r>
            <a:endParaRPr lang="en-US" sz="1808" dirty="0"/>
          </a:p>
        </p:txBody>
      </p:sp>
      <p:sp>
        <p:nvSpPr>
          <p:cNvPr id="11" name="Text 8"/>
          <p:cNvSpPr/>
          <p:nvPr/>
        </p:nvSpPr>
        <p:spPr>
          <a:xfrm>
            <a:off x="1285875" y="2828925"/>
            <a:ext cx="1483054" cy="289322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감사위원회 소개</a:t>
            </a:r>
            <a:endParaRPr lang="en-US" sz="1486" dirty="0"/>
          </a:p>
        </p:txBody>
      </p:sp>
      <p:sp>
        <p:nvSpPr>
          <p:cNvPr id="12" name="Text 9"/>
          <p:cNvSpPr/>
          <p:nvPr/>
        </p:nvSpPr>
        <p:spPr>
          <a:xfrm>
            <a:off x="714375" y="3320058"/>
            <a:ext cx="428625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D4AF37"/>
                </a:solidFill>
              </a:rPr>
              <a:t>04</a:t>
            </a:r>
            <a:endParaRPr lang="en-US" sz="1808" dirty="0"/>
          </a:p>
        </p:txBody>
      </p:sp>
      <p:sp>
        <p:nvSpPr>
          <p:cNvPr id="13" name="Text 10"/>
          <p:cNvSpPr/>
          <p:nvPr/>
        </p:nvSpPr>
        <p:spPr>
          <a:xfrm>
            <a:off x="1285875" y="3350419"/>
            <a:ext cx="1535069" cy="289322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재정부 당부 사항</a:t>
            </a:r>
            <a:endParaRPr lang="en-US" sz="1486" dirty="0"/>
          </a:p>
        </p:txBody>
      </p:sp>
      <p:sp>
        <p:nvSpPr>
          <p:cNvPr id="14" name="Text 11"/>
          <p:cNvSpPr/>
          <p:nvPr/>
        </p:nvSpPr>
        <p:spPr>
          <a:xfrm>
            <a:off x="714375" y="3841552"/>
            <a:ext cx="428625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D4AF37"/>
                </a:solidFill>
              </a:rPr>
              <a:t>05</a:t>
            </a:r>
            <a:endParaRPr lang="en-US" sz="1808" dirty="0"/>
          </a:p>
        </p:txBody>
      </p:sp>
      <p:sp>
        <p:nvSpPr>
          <p:cNvPr id="15" name="Text 12"/>
          <p:cNvSpPr/>
          <p:nvPr/>
        </p:nvSpPr>
        <p:spPr>
          <a:xfrm>
            <a:off x="1285875" y="3871913"/>
            <a:ext cx="2832832" cy="289322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2025년 회계연도 감사 실시 계획</a:t>
            </a:r>
            <a:endParaRPr lang="en-US" sz="1486" dirty="0"/>
          </a:p>
        </p:txBody>
      </p:sp>
      <p:sp>
        <p:nvSpPr>
          <p:cNvPr id="16" name="Text 13"/>
          <p:cNvSpPr/>
          <p:nvPr/>
        </p:nvSpPr>
        <p:spPr>
          <a:xfrm>
            <a:off x="714375" y="4363045"/>
            <a:ext cx="428625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D4AF37"/>
                </a:solidFill>
              </a:rPr>
              <a:t>06</a:t>
            </a:r>
            <a:endParaRPr lang="en-US" sz="1808" dirty="0"/>
          </a:p>
        </p:txBody>
      </p:sp>
      <p:sp>
        <p:nvSpPr>
          <p:cNvPr id="17" name="Text 14"/>
          <p:cNvSpPr/>
          <p:nvPr/>
        </p:nvSpPr>
        <p:spPr>
          <a:xfrm>
            <a:off x="1285875" y="4393406"/>
            <a:ext cx="3991375" cy="289322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86" dirty="0">
                <a:solidFill>
                  <a:srgbClr val="333333"/>
                </a:solidFill>
              </a:rPr>
              <a:t>주요 회계 업무 처리 요령 (감사 지적 사항 위주)</a:t>
            </a:r>
            <a:endParaRPr lang="en-US" sz="14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571500"/>
            <a:ext cx="8286750" cy="94118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505545"/>
            <a:ext cx="8286750" cy="7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571500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kern="0" spc="-1" dirty="0">
                <a:solidFill>
                  <a:srgbClr val="1A3C34"/>
                </a:solidFill>
              </a:rPr>
              <a:t>특별 항목 지출 규정 (1)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184077"/>
            <a:ext cx="82867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사례비, 강사료, 선물 등 특수 지출의 처리 기준</a:t>
            </a:r>
            <a:endParaRPr lang="en-US" sz="1269" dirty="0"/>
          </a:p>
        </p:txBody>
      </p:sp>
      <p:sp>
        <p:nvSpPr>
          <p:cNvPr id="7" name="Text 4"/>
          <p:cNvSpPr/>
          <p:nvPr/>
        </p:nvSpPr>
        <p:spPr>
          <a:xfrm>
            <a:off x="428625" y="1777008"/>
            <a:ext cx="2571750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3C34"/>
                </a:solidFill>
              </a:rPr>
              <a:t>강사 강의료
및 사례비</a:t>
            </a:r>
            <a:endParaRPr lang="en-US" sz="1397" dirty="0"/>
          </a:p>
        </p:txBody>
      </p:sp>
      <p:sp>
        <p:nvSpPr>
          <p:cNvPr id="8" name="Text 5"/>
          <p:cNvSpPr/>
          <p:nvPr/>
        </p:nvSpPr>
        <p:spPr>
          <a:xfrm>
            <a:off x="428625" y="2569964"/>
            <a:ext cx="25717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3C34"/>
                </a:solidFill>
              </a:rPr>
              <a:t>지급 원칙</a:t>
            </a:r>
            <a:endParaRPr lang="en-US" sz="987" dirty="0"/>
          </a:p>
        </p:txBody>
      </p:sp>
      <p:sp>
        <p:nvSpPr>
          <p:cNvPr id="9" name="Text 6"/>
          <p:cNvSpPr/>
          <p:nvPr/>
        </p:nvSpPr>
        <p:spPr>
          <a:xfrm>
            <a:off x="428625" y="2834283"/>
            <a:ext cx="257175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모든 강의료(특세, 집회 등)는 </a:t>
            </a:r>
            <a:r>
              <a:rPr lang="en-US" sz="885" b="1" dirty="0">
                <a:solidFill>
                  <a:srgbClr val="D4AF37"/>
                </a:solidFill>
              </a:rPr>
              <a:t>계좌이체</a:t>
            </a:r>
            <a:r>
              <a:rPr lang="en-US" sz="942" dirty="0">
                <a:solidFill>
                  <a:srgbClr val="444444"/>
                </a:solidFill>
              </a:rPr>
              <a:t>를 원칙으로 함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428625" y="3360018"/>
            <a:ext cx="25717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3C34"/>
                </a:solidFill>
              </a:rPr>
              <a:t>현금 지급 시 필수사항</a:t>
            </a:r>
            <a:endParaRPr lang="en-US" sz="987" dirty="0"/>
          </a:p>
        </p:txBody>
      </p:sp>
      <p:sp>
        <p:nvSpPr>
          <p:cNvPr id="11" name="Text 8"/>
          <p:cNvSpPr/>
          <p:nvPr/>
        </p:nvSpPr>
        <p:spPr>
          <a:xfrm>
            <a:off x="428625" y="3624337"/>
            <a:ext cx="257175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영수증에 상세 내역 기재 후 서명 필수
 (강사명, 행사명, 소속, 일자, 금액)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3286125" y="1777008"/>
            <a:ext cx="2571750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3C34"/>
                </a:solidFill>
              </a:rPr>
              <a:t>교역자 및
교인 선물</a:t>
            </a:r>
            <a:endParaRPr lang="en-US" sz="1397" dirty="0"/>
          </a:p>
        </p:txBody>
      </p:sp>
      <p:sp>
        <p:nvSpPr>
          <p:cNvPr id="13" name="Text 10"/>
          <p:cNvSpPr/>
          <p:nvPr/>
        </p:nvSpPr>
        <p:spPr>
          <a:xfrm>
            <a:off x="3286125" y="2569964"/>
            <a:ext cx="25717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3C34"/>
                </a:solidFill>
              </a:rPr>
              <a:t>재원 원칙</a:t>
            </a:r>
            <a:endParaRPr lang="en-US" sz="987" dirty="0"/>
          </a:p>
        </p:txBody>
      </p:sp>
      <p:sp>
        <p:nvSpPr>
          <p:cNvPr id="14" name="Text 11"/>
          <p:cNvSpPr/>
          <p:nvPr/>
        </p:nvSpPr>
        <p:spPr>
          <a:xfrm>
            <a:off x="3286125" y="2834283"/>
            <a:ext cx="257175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회계지원금 사용 지양, 별도 헌금 모금 권장</a:t>
            </a:r>
            <a:endParaRPr lang="en-US" sz="942" dirty="0"/>
          </a:p>
        </p:txBody>
      </p:sp>
      <p:sp>
        <p:nvSpPr>
          <p:cNvPr id="15" name="Text 12"/>
          <p:cNvSpPr/>
          <p:nvPr/>
        </p:nvSpPr>
        <p:spPr>
          <a:xfrm>
            <a:off x="3286125" y="3154300"/>
            <a:ext cx="25717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3C34"/>
                </a:solidFill>
              </a:rPr>
              <a:t>교역자 선물 한도</a:t>
            </a:r>
            <a:endParaRPr lang="en-US" sz="987" dirty="0"/>
          </a:p>
        </p:txBody>
      </p:sp>
      <p:sp>
        <p:nvSpPr>
          <p:cNvPr id="16" name="Text 13"/>
          <p:cNvSpPr/>
          <p:nvPr/>
        </p:nvSpPr>
        <p:spPr>
          <a:xfrm>
            <a:off x="3286125" y="3418619"/>
            <a:ext cx="2571750" cy="3897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스승의 날,  </a:t>
            </a:r>
            <a:r>
              <a:rPr lang="en-US" sz="942" dirty="0" err="1">
                <a:solidFill>
                  <a:srgbClr val="444444"/>
                </a:solidFill>
              </a:rPr>
              <a:t>생일에</a:t>
            </a:r>
            <a:r>
              <a:rPr lang="en-US" sz="942" dirty="0">
                <a:solidFill>
                  <a:srgbClr val="444444"/>
                </a:solidFill>
              </a:rPr>
              <a:t> 한 함 </a:t>
            </a:r>
            <a:r>
              <a:rPr lang="en-US" altLang="ko-KR" sz="942" dirty="0">
                <a:solidFill>
                  <a:srgbClr val="444444"/>
                </a:solidFill>
              </a:rPr>
              <a:t>: </a:t>
            </a:r>
            <a:r>
              <a:rPr lang="en-US" sz="1000" b="1" dirty="0">
                <a:solidFill>
                  <a:schemeClr val="accent2"/>
                </a:solidFill>
              </a:rPr>
              <a:t>5만원 초과 </a:t>
            </a:r>
            <a:r>
              <a:rPr lang="en-US" sz="1000" b="1" dirty="0" err="1">
                <a:solidFill>
                  <a:schemeClr val="accent2"/>
                </a:solidFill>
              </a:rPr>
              <a:t>금지</a:t>
            </a:r>
            <a:r>
              <a:rPr lang="en-US" sz="1050" dirty="0">
                <a:solidFill>
                  <a:schemeClr val="accent2"/>
                </a:solidFill>
              </a:rPr>
              <a:t> </a:t>
            </a:r>
            <a:endParaRPr lang="en-US" sz="942" dirty="0">
              <a:solidFill>
                <a:schemeClr val="accent2"/>
              </a:solidFill>
            </a:endParaRPr>
          </a:p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(선물/상품권)</a:t>
            </a:r>
            <a:endParaRPr lang="en-US" sz="942" dirty="0"/>
          </a:p>
        </p:txBody>
      </p:sp>
      <p:sp>
        <p:nvSpPr>
          <p:cNvPr id="17" name="Text 14"/>
          <p:cNvSpPr/>
          <p:nvPr/>
        </p:nvSpPr>
        <p:spPr>
          <a:xfrm>
            <a:off x="3286125" y="3944355"/>
            <a:ext cx="25717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3C34"/>
                </a:solidFill>
              </a:rPr>
              <a:t>예외 규정</a:t>
            </a:r>
            <a:endParaRPr lang="en-US" sz="987" dirty="0"/>
          </a:p>
        </p:txBody>
      </p:sp>
      <p:sp>
        <p:nvSpPr>
          <p:cNvPr id="18" name="Text 15"/>
          <p:cNvSpPr/>
          <p:nvPr/>
        </p:nvSpPr>
        <p:spPr>
          <a:xfrm>
            <a:off x="3286125" y="4208673"/>
            <a:ext cx="257175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일상적인 근무 시간 외 업무는 예외 인정</a:t>
            </a:r>
            <a:endParaRPr lang="en-US" sz="942" dirty="0"/>
          </a:p>
        </p:txBody>
      </p:sp>
      <p:sp>
        <p:nvSpPr>
          <p:cNvPr id="19" name="Text 16"/>
          <p:cNvSpPr/>
          <p:nvPr/>
        </p:nvSpPr>
        <p:spPr>
          <a:xfrm>
            <a:off x="6143625" y="1777008"/>
            <a:ext cx="2571750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3C34"/>
                </a:solidFill>
              </a:rPr>
              <a:t>직무 관련
행사 참가비</a:t>
            </a:r>
            <a:endParaRPr lang="en-US" sz="1397" dirty="0"/>
          </a:p>
        </p:txBody>
      </p:sp>
      <p:sp>
        <p:nvSpPr>
          <p:cNvPr id="20" name="Text 17"/>
          <p:cNvSpPr/>
          <p:nvPr/>
        </p:nvSpPr>
        <p:spPr>
          <a:xfrm>
            <a:off x="6143625" y="2569964"/>
            <a:ext cx="25717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3C34"/>
                </a:solidFill>
              </a:rPr>
              <a:t>지원 대상</a:t>
            </a:r>
            <a:endParaRPr lang="en-US" sz="987" dirty="0"/>
          </a:p>
        </p:txBody>
      </p:sp>
      <p:sp>
        <p:nvSpPr>
          <p:cNvPr id="21" name="Text 18"/>
          <p:cNvSpPr/>
          <p:nvPr/>
        </p:nvSpPr>
        <p:spPr>
          <a:xfrm>
            <a:off x="6143625" y="2834283"/>
            <a:ext cx="2571750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찬양대 지휘자 및 해당 부서 임원</a:t>
            </a:r>
            <a:endParaRPr lang="en-US" sz="942" dirty="0"/>
          </a:p>
        </p:txBody>
      </p:sp>
      <p:sp>
        <p:nvSpPr>
          <p:cNvPr id="22" name="Text 19"/>
          <p:cNvSpPr/>
          <p:nvPr/>
        </p:nvSpPr>
        <p:spPr>
          <a:xfrm>
            <a:off x="6143625" y="3154300"/>
            <a:ext cx="25717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3C34"/>
                </a:solidFill>
              </a:rPr>
              <a:t>지원 조건</a:t>
            </a:r>
            <a:endParaRPr lang="en-US" sz="987" dirty="0"/>
          </a:p>
        </p:txBody>
      </p:sp>
      <p:sp>
        <p:nvSpPr>
          <p:cNvPr id="23" name="Text 20"/>
          <p:cNvSpPr/>
          <p:nvPr/>
        </p:nvSpPr>
        <p:spPr>
          <a:xfrm>
            <a:off x="6143625" y="3418619"/>
            <a:ext cx="257175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직무와 직접 관련된 행사 참여 시
 참가비 지원 가능</a:t>
            </a:r>
            <a:endParaRPr lang="en-US" sz="942" dirty="0"/>
          </a:p>
        </p:txBody>
      </p:sp>
      <p:sp>
        <p:nvSpPr>
          <p:cNvPr id="24" name="Text 21"/>
          <p:cNvSpPr/>
          <p:nvPr/>
        </p:nvSpPr>
        <p:spPr>
          <a:xfrm>
            <a:off x="6143625" y="3944355"/>
            <a:ext cx="2571750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i="1" dirty="0">
                <a:solidFill>
                  <a:srgbClr val="666666"/>
                </a:solidFill>
              </a:rPr>
              <a:t>* 강사 선정 설교사례비는 별도 예배비 자금으로 처리</a:t>
            </a:r>
            <a:endParaRPr lang="en-US" sz="834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23F500-3D6C-4998-909D-EF8A1D36FC6F}"/>
              </a:ext>
            </a:extLst>
          </p:cNvPr>
          <p:cNvSpPr txBox="1"/>
          <p:nvPr/>
        </p:nvSpPr>
        <p:spPr>
          <a:xfrm>
            <a:off x="342656" y="4162428"/>
            <a:ext cx="2220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※ </a:t>
            </a:r>
            <a:r>
              <a:rPr lang="ko-KR" altLang="en-US" sz="1600" dirty="0">
                <a:solidFill>
                  <a:schemeClr val="accent2"/>
                </a:solidFill>
              </a:rPr>
              <a:t>세금 공제 후 지급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B27FEB-E95F-4CF1-BF0E-102A53B96868}"/>
              </a:ext>
            </a:extLst>
          </p:cNvPr>
          <p:cNvSpPr txBox="1"/>
          <p:nvPr/>
        </p:nvSpPr>
        <p:spPr>
          <a:xfrm>
            <a:off x="342656" y="4483687"/>
            <a:ext cx="2220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※ </a:t>
            </a:r>
            <a:r>
              <a:rPr lang="ko-KR" altLang="en-US" sz="1600" dirty="0">
                <a:solidFill>
                  <a:schemeClr val="accent2"/>
                </a:solidFill>
              </a:rPr>
              <a:t>지정서식 있음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286750" cy="60721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007269"/>
            <a:ext cx="8286750" cy="28575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2795411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kern="0" spc="-1" dirty="0">
                <a:solidFill>
                  <a:srgbClr val="1A3C34"/>
                </a:solidFill>
              </a:rPr>
              <a:t>특별 항목 지출 규정 (2)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6481363" y="657225"/>
            <a:ext cx="2234012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1050" dirty="0">
                <a:solidFill>
                  <a:srgbClr val="555555"/>
                </a:solidFill>
              </a:rPr>
              <a:t>경조사비, 회비, 교역자 지출 제한 규정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521494" y="1268908"/>
            <a:ext cx="4071938" cy="189808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1221581"/>
            <a:ext cx="42863" cy="1898089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9" name="Text 6"/>
          <p:cNvSpPr/>
          <p:nvPr/>
        </p:nvSpPr>
        <p:spPr>
          <a:xfrm>
            <a:off x="557213" y="1368921"/>
            <a:ext cx="19821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D4AF37"/>
                </a:solidFill>
              </a:rPr>
              <a:t>01</a:t>
            </a:r>
            <a:endParaRPr lang="en-US" sz="1193" dirty="0"/>
          </a:p>
        </p:txBody>
      </p:sp>
      <p:sp>
        <p:nvSpPr>
          <p:cNvPr id="10" name="Text 7"/>
          <p:cNvSpPr/>
          <p:nvPr/>
        </p:nvSpPr>
        <p:spPr>
          <a:xfrm>
            <a:off x="862580" y="1350169"/>
            <a:ext cx="146363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1A3C34"/>
                </a:solidFill>
              </a:rPr>
              <a:t>경조사비 지출 원칙</a:t>
            </a:r>
            <a:endParaRPr lang="en-US" sz="1295" dirty="0"/>
          </a:p>
        </p:txBody>
      </p:sp>
      <p:sp>
        <p:nvSpPr>
          <p:cNvPr id="11" name="Text 8"/>
          <p:cNvSpPr/>
          <p:nvPr/>
        </p:nvSpPr>
        <p:spPr>
          <a:xfrm>
            <a:off x="557213" y="1730070"/>
            <a:ext cx="163965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96" dirty="0">
                <a:solidFill>
                  <a:srgbClr val="444444"/>
                </a:solidFill>
              </a:rPr>
              <a:t>교회 재정지원을 받는 부서는</a:t>
            </a:r>
            <a:endParaRPr lang="en-US" sz="996" dirty="0"/>
          </a:p>
        </p:txBody>
      </p:sp>
      <p:sp>
        <p:nvSpPr>
          <p:cNvPr id="12" name="Shape 9"/>
          <p:cNvSpPr/>
          <p:nvPr/>
        </p:nvSpPr>
        <p:spPr>
          <a:xfrm>
            <a:off x="2196871" y="1723430"/>
            <a:ext cx="1911260" cy="183952"/>
          </a:xfrm>
          <a:prstGeom prst="rect">
            <a:avLst/>
          </a:prstGeom>
          <a:solidFill>
            <a:srgbClr val="E8F0EE"/>
          </a:solidFill>
          <a:ln/>
        </p:spPr>
      </p:sp>
      <p:sp>
        <p:nvSpPr>
          <p:cNvPr id="13" name="Text 10"/>
          <p:cNvSpPr/>
          <p:nvPr/>
        </p:nvSpPr>
        <p:spPr>
          <a:xfrm>
            <a:off x="2196871" y="1723430"/>
            <a:ext cx="2253630" cy="194027"/>
          </a:xfrm>
          <a:prstGeom prst="rect">
            <a:avLst/>
          </a:prstGeom>
          <a:noFill/>
          <a:ln/>
        </p:spPr>
        <p:txBody>
          <a:bodyPr wrap="none" lIns="34036" tIns="0" rIns="34036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36" b="1" dirty="0">
                <a:solidFill>
                  <a:srgbClr val="1A3C34"/>
                </a:solidFill>
              </a:rPr>
              <a:t>경조사비 지출을 </a:t>
            </a:r>
            <a:r>
              <a:rPr lang="en-US" sz="936" b="1" dirty="0" err="1">
                <a:solidFill>
                  <a:srgbClr val="1A3C34"/>
                </a:solidFill>
              </a:rPr>
              <a:t>원칙적으로</a:t>
            </a:r>
            <a:r>
              <a:rPr lang="en-US" sz="936" b="1" dirty="0">
                <a:solidFill>
                  <a:srgbClr val="1A3C34"/>
                </a:solidFill>
              </a:rPr>
              <a:t> </a:t>
            </a:r>
            <a:r>
              <a:rPr lang="en-US" sz="936" b="1" dirty="0" err="1">
                <a:solidFill>
                  <a:srgbClr val="1A3C34"/>
                </a:solidFill>
              </a:rPr>
              <a:t>제외</a:t>
            </a:r>
            <a:r>
              <a:rPr lang="en-US" sz="936" b="1" dirty="0">
                <a:solidFill>
                  <a:srgbClr val="1A3C34"/>
                </a:solidFill>
              </a:rPr>
              <a:t> </a:t>
            </a:r>
            <a:r>
              <a:rPr lang="ko-KR" altLang="en-US" sz="936" b="1" dirty="0">
                <a:solidFill>
                  <a:srgbClr val="1A3C34"/>
                </a:solidFill>
              </a:rPr>
              <a:t>합니다</a:t>
            </a:r>
            <a:r>
              <a:rPr lang="en-US" altLang="ko-KR" sz="936" b="1" dirty="0">
                <a:solidFill>
                  <a:srgbClr val="1A3C34"/>
                </a:solidFill>
              </a:rPr>
              <a:t>.</a:t>
            </a:r>
            <a:endParaRPr lang="en-US" sz="936" dirty="0"/>
          </a:p>
        </p:txBody>
      </p:sp>
      <p:sp>
        <p:nvSpPr>
          <p:cNvPr id="15" name="Text 12"/>
          <p:cNvSpPr/>
          <p:nvPr/>
        </p:nvSpPr>
        <p:spPr>
          <a:xfrm>
            <a:off x="557212" y="1723430"/>
            <a:ext cx="3814763" cy="1972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96" dirty="0">
                <a:solidFill>
                  <a:srgbClr val="444444"/>
                </a:solidFill>
              </a:rPr>
              <a:t>.</a:t>
            </a:r>
            <a:endParaRPr lang="en-US" sz="996" dirty="0"/>
          </a:p>
        </p:txBody>
      </p:sp>
      <p:sp>
        <p:nvSpPr>
          <p:cNvPr id="16" name="Text 13"/>
          <p:cNvSpPr/>
          <p:nvPr/>
        </p:nvSpPr>
        <p:spPr>
          <a:xfrm>
            <a:off x="557213" y="2198824"/>
            <a:ext cx="3814763" cy="3656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8" i="1" dirty="0">
                <a:solidFill>
                  <a:srgbClr val="666666"/>
                </a:solidFill>
              </a:rPr>
              <a:t>※ 예외: 자체 수입이 있는 부서(청년부, 전도회 등)는 수입 범위 </a:t>
            </a:r>
            <a:r>
              <a:rPr lang="en-US" sz="888" i="1" dirty="0" err="1">
                <a:solidFill>
                  <a:srgbClr val="666666"/>
                </a:solidFill>
              </a:rPr>
              <a:t>내에서</a:t>
            </a:r>
            <a:r>
              <a:rPr lang="en-US" sz="888" i="1" dirty="0">
                <a:solidFill>
                  <a:srgbClr val="666666"/>
                </a:solidFill>
              </a:rPr>
              <a:t> </a:t>
            </a:r>
          </a:p>
          <a:p>
            <a:pPr marL="0" indent="0" algn="l">
              <a:lnSpc>
                <a:spcPts val="1500"/>
              </a:lnSpc>
              <a:buNone/>
            </a:pPr>
            <a:r>
              <a:rPr lang="en-US" sz="888" i="1" dirty="0">
                <a:solidFill>
                  <a:srgbClr val="666666"/>
                </a:solidFill>
              </a:rPr>
              <a:t>             </a:t>
            </a:r>
            <a:r>
              <a:rPr lang="en-US" sz="888" i="1" dirty="0" err="1">
                <a:solidFill>
                  <a:srgbClr val="666666"/>
                </a:solidFill>
              </a:rPr>
              <a:t>지출</a:t>
            </a:r>
            <a:r>
              <a:rPr lang="en-US" sz="888" i="1" dirty="0">
                <a:solidFill>
                  <a:srgbClr val="666666"/>
                </a:solidFill>
              </a:rPr>
              <a:t>  </a:t>
            </a:r>
            <a:r>
              <a:rPr lang="en-US" sz="888" i="1" dirty="0" err="1">
                <a:solidFill>
                  <a:srgbClr val="666666"/>
                </a:solidFill>
              </a:rPr>
              <a:t>가능</a:t>
            </a:r>
            <a:endParaRPr lang="en-US" sz="888" dirty="0"/>
          </a:p>
        </p:txBody>
      </p:sp>
      <p:sp>
        <p:nvSpPr>
          <p:cNvPr id="17" name="Shape 14"/>
          <p:cNvSpPr/>
          <p:nvPr/>
        </p:nvSpPr>
        <p:spPr>
          <a:xfrm>
            <a:off x="4643438" y="1221581"/>
            <a:ext cx="4071938" cy="189808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Shape 15"/>
          <p:cNvSpPr/>
          <p:nvPr/>
        </p:nvSpPr>
        <p:spPr>
          <a:xfrm>
            <a:off x="4643438" y="1221581"/>
            <a:ext cx="42863" cy="1898089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19" name="Text 16"/>
          <p:cNvSpPr/>
          <p:nvPr/>
        </p:nvSpPr>
        <p:spPr>
          <a:xfrm>
            <a:off x="4772025" y="1368921"/>
            <a:ext cx="19821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D4AF37"/>
                </a:solidFill>
              </a:rPr>
              <a:t>02</a:t>
            </a:r>
            <a:endParaRPr lang="en-US" sz="1193" dirty="0"/>
          </a:p>
        </p:txBody>
      </p:sp>
      <p:sp>
        <p:nvSpPr>
          <p:cNvPr id="20" name="Text 17"/>
          <p:cNvSpPr/>
          <p:nvPr/>
        </p:nvSpPr>
        <p:spPr>
          <a:xfrm>
            <a:off x="5077392" y="1350169"/>
            <a:ext cx="1341044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1A3C34"/>
                </a:solidFill>
              </a:rPr>
              <a:t>회비 및 정산 관리</a:t>
            </a:r>
            <a:endParaRPr lang="en-US" sz="1295" dirty="0"/>
          </a:p>
        </p:txBody>
      </p:sp>
      <p:sp>
        <p:nvSpPr>
          <p:cNvPr id="21" name="Text 18"/>
          <p:cNvSpPr/>
          <p:nvPr/>
        </p:nvSpPr>
        <p:spPr>
          <a:xfrm>
            <a:off x="4772025" y="1707356"/>
            <a:ext cx="3814763" cy="4140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ko-KR" altLang="en-US" sz="996" dirty="0">
                <a:solidFill>
                  <a:srgbClr val="444444"/>
                </a:solidFill>
              </a:rPr>
              <a:t>양육 훈련</a:t>
            </a:r>
            <a:r>
              <a:rPr lang="en-US" sz="996" dirty="0">
                <a:solidFill>
                  <a:srgbClr val="444444"/>
                </a:solidFill>
              </a:rPr>
              <a:t> 등 회비 수납 시 반드시 </a:t>
            </a:r>
            <a:r>
              <a:rPr lang="en-US" sz="936" b="1" dirty="0">
                <a:solidFill>
                  <a:srgbClr val="1A3C34"/>
                </a:solidFill>
              </a:rPr>
              <a:t>별도 회계 담당자 1명을 지정</a:t>
            </a:r>
            <a:r>
              <a:rPr lang="en-US" sz="996" dirty="0">
                <a:solidFill>
                  <a:srgbClr val="444444"/>
                </a:solidFill>
              </a:rPr>
              <a:t>해야 합니다. 수입 및 지출 종료 후 즉시 정산 보고를 완료해야 합니다.</a:t>
            </a:r>
            <a:endParaRPr lang="en-US" sz="996" dirty="0"/>
          </a:p>
        </p:txBody>
      </p:sp>
      <p:sp>
        <p:nvSpPr>
          <p:cNvPr id="22" name="Shape 19"/>
          <p:cNvSpPr/>
          <p:nvPr/>
        </p:nvSpPr>
        <p:spPr>
          <a:xfrm>
            <a:off x="428625" y="3262545"/>
            <a:ext cx="4071938" cy="14523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3" name="Shape 20"/>
          <p:cNvSpPr/>
          <p:nvPr/>
        </p:nvSpPr>
        <p:spPr>
          <a:xfrm>
            <a:off x="428625" y="3262545"/>
            <a:ext cx="42863" cy="1452330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24" name="Text 21"/>
          <p:cNvSpPr/>
          <p:nvPr/>
        </p:nvSpPr>
        <p:spPr>
          <a:xfrm>
            <a:off x="557213" y="3409885"/>
            <a:ext cx="19821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D4AF37"/>
                </a:solidFill>
              </a:rPr>
              <a:t>03</a:t>
            </a:r>
            <a:endParaRPr lang="en-US" sz="1193" dirty="0"/>
          </a:p>
        </p:txBody>
      </p:sp>
      <p:sp>
        <p:nvSpPr>
          <p:cNvPr id="25" name="Text 22"/>
          <p:cNvSpPr/>
          <p:nvPr/>
        </p:nvSpPr>
        <p:spPr>
          <a:xfrm>
            <a:off x="862580" y="3391133"/>
            <a:ext cx="129274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1A3C34"/>
                </a:solidFill>
              </a:rPr>
              <a:t>교역자 지출 제한</a:t>
            </a:r>
            <a:endParaRPr lang="en-US" sz="1295" dirty="0"/>
          </a:p>
        </p:txBody>
      </p:sp>
      <p:sp>
        <p:nvSpPr>
          <p:cNvPr id="26" name="Text 23"/>
          <p:cNvSpPr/>
          <p:nvPr/>
        </p:nvSpPr>
        <p:spPr>
          <a:xfrm>
            <a:off x="557213" y="3748320"/>
            <a:ext cx="3814763" cy="4140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96" dirty="0">
                <a:solidFill>
                  <a:srgbClr val="444444"/>
                </a:solidFill>
              </a:rPr>
              <a:t>교역자가 </a:t>
            </a:r>
            <a:r>
              <a:rPr lang="en-US" sz="936" b="1" dirty="0">
                <a:solidFill>
                  <a:srgbClr val="1A3C34"/>
                </a:solidFill>
              </a:rPr>
              <a:t>단독으로 또는 직접 비용을 지출하는 것을 금지</a:t>
            </a:r>
            <a:r>
              <a:rPr lang="en-US" sz="996" dirty="0">
                <a:solidFill>
                  <a:srgbClr val="444444"/>
                </a:solidFill>
              </a:rPr>
              <a:t>합니다. </a:t>
            </a:r>
          </a:p>
          <a:p>
            <a:pPr marL="0" indent="0" algn="l">
              <a:lnSpc>
                <a:spcPts val="1700"/>
              </a:lnSpc>
              <a:buNone/>
            </a:pPr>
            <a:r>
              <a:rPr lang="en-US" sz="996" dirty="0" err="1">
                <a:solidFill>
                  <a:srgbClr val="444444"/>
                </a:solidFill>
              </a:rPr>
              <a:t>모든</a:t>
            </a:r>
            <a:r>
              <a:rPr lang="en-US" sz="996" dirty="0">
                <a:solidFill>
                  <a:srgbClr val="444444"/>
                </a:solidFill>
              </a:rPr>
              <a:t> 지출은 반드시 부서 회계 담당자를 통해 처리되어야 합니다.</a:t>
            </a:r>
            <a:endParaRPr lang="en-US" sz="996" dirty="0"/>
          </a:p>
        </p:txBody>
      </p:sp>
      <p:sp>
        <p:nvSpPr>
          <p:cNvPr id="27" name="Shape 24"/>
          <p:cNvSpPr/>
          <p:nvPr/>
        </p:nvSpPr>
        <p:spPr>
          <a:xfrm>
            <a:off x="4643438" y="3262545"/>
            <a:ext cx="4071938" cy="14523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8" name="Shape 25"/>
          <p:cNvSpPr/>
          <p:nvPr/>
        </p:nvSpPr>
        <p:spPr>
          <a:xfrm>
            <a:off x="4643438" y="3262545"/>
            <a:ext cx="42863" cy="1452330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29" name="Text 26"/>
          <p:cNvSpPr/>
          <p:nvPr/>
        </p:nvSpPr>
        <p:spPr>
          <a:xfrm>
            <a:off x="4772025" y="3409885"/>
            <a:ext cx="19821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D4AF37"/>
                </a:solidFill>
              </a:rPr>
              <a:t>04</a:t>
            </a:r>
            <a:endParaRPr lang="en-US" sz="1193" dirty="0"/>
          </a:p>
        </p:txBody>
      </p:sp>
      <p:sp>
        <p:nvSpPr>
          <p:cNvPr id="30" name="Text 27"/>
          <p:cNvSpPr/>
          <p:nvPr/>
        </p:nvSpPr>
        <p:spPr>
          <a:xfrm>
            <a:off x="5077392" y="3391133"/>
            <a:ext cx="1444306" cy="2153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ko-KR" altLang="en-US" sz="1295" b="1" dirty="0">
                <a:solidFill>
                  <a:srgbClr val="1A3C34"/>
                </a:solidFill>
              </a:rPr>
              <a:t>십일조</a:t>
            </a:r>
            <a:r>
              <a:rPr lang="en-US" sz="1295" b="1" dirty="0">
                <a:solidFill>
                  <a:srgbClr val="1A3C34"/>
                </a:solidFill>
              </a:rPr>
              <a:t> 및 기부 제한</a:t>
            </a:r>
            <a:endParaRPr lang="en-US" sz="1295" dirty="0"/>
          </a:p>
        </p:txBody>
      </p:sp>
      <p:sp>
        <p:nvSpPr>
          <p:cNvPr id="31" name="Text 28"/>
          <p:cNvSpPr/>
          <p:nvPr/>
        </p:nvSpPr>
        <p:spPr>
          <a:xfrm>
            <a:off x="4772025" y="3748320"/>
            <a:ext cx="3814763" cy="4140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996" dirty="0">
                <a:solidFill>
                  <a:srgbClr val="444444"/>
                </a:solidFill>
              </a:rPr>
              <a:t>해당 부서나 주일학교 등에 </a:t>
            </a:r>
            <a:r>
              <a:rPr lang="en-US" sz="936" b="1" dirty="0">
                <a:solidFill>
                  <a:srgbClr val="1A3C34"/>
                </a:solidFill>
              </a:rPr>
              <a:t>개인이나 부서 명의로 </a:t>
            </a:r>
            <a:r>
              <a:rPr lang="en-US" sz="936" b="1" dirty="0" err="1">
                <a:solidFill>
                  <a:srgbClr val="1A3C34"/>
                </a:solidFill>
              </a:rPr>
              <a:t>드리는</a:t>
            </a:r>
            <a:r>
              <a:rPr lang="en-US" sz="936" b="1" dirty="0">
                <a:solidFill>
                  <a:srgbClr val="1A3C34"/>
                </a:solidFill>
              </a:rPr>
              <a:t> </a:t>
            </a:r>
            <a:r>
              <a:rPr lang="ko-KR" altLang="en-US" sz="936" b="1" dirty="0">
                <a:solidFill>
                  <a:srgbClr val="1A3C34"/>
                </a:solidFill>
              </a:rPr>
              <a:t>십일조</a:t>
            </a:r>
            <a:r>
              <a:rPr lang="en-US" sz="936" b="1" dirty="0">
                <a:solidFill>
                  <a:srgbClr val="1A3C34"/>
                </a:solidFill>
              </a:rPr>
              <a:t>를 금지</a:t>
            </a:r>
            <a:r>
              <a:rPr lang="en-US" sz="996" dirty="0">
                <a:solidFill>
                  <a:srgbClr val="444444"/>
                </a:solidFill>
              </a:rPr>
              <a:t>합니다. 모든 재정 흐름은 공적인 회계 절차를 따라야 합니다.</a:t>
            </a:r>
            <a:endParaRPr lang="en-US" sz="996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1A3C34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707231"/>
            <a:ext cx="3028950" cy="37290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486150" y="428625"/>
            <a:ext cx="53721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kern="0" spc="-1" dirty="0">
                <a:solidFill>
                  <a:srgbClr val="1A3C34"/>
                </a:solidFill>
              </a:rPr>
              <a:t>계좌 및 잔액 관리 실무</a:t>
            </a:r>
            <a:endParaRPr lang="en-US" sz="2121" dirty="0"/>
          </a:p>
        </p:txBody>
      </p:sp>
      <p:sp>
        <p:nvSpPr>
          <p:cNvPr id="6" name="Text 2"/>
          <p:cNvSpPr/>
          <p:nvPr/>
        </p:nvSpPr>
        <p:spPr>
          <a:xfrm>
            <a:off x="3486150" y="935831"/>
            <a:ext cx="5372100" cy="335756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일치성 확보와 마이너스 잔액 처리 방법</a:t>
            </a:r>
            <a:endParaRPr lang="en-US" sz="1269" dirty="0"/>
          </a:p>
        </p:txBody>
      </p:sp>
      <p:sp>
        <p:nvSpPr>
          <p:cNvPr id="7" name="Text 3"/>
          <p:cNvSpPr/>
          <p:nvPr/>
        </p:nvSpPr>
        <p:spPr>
          <a:xfrm>
            <a:off x="3486150" y="1414463"/>
            <a:ext cx="537210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잔액 일치 관리</a:t>
            </a:r>
            <a:endParaRPr lang="en-US" sz="1090" dirty="0"/>
          </a:p>
        </p:txBody>
      </p:sp>
      <p:sp>
        <p:nvSpPr>
          <p:cNvPr id="8" name="Text 4"/>
          <p:cNvSpPr/>
          <p:nvPr/>
        </p:nvSpPr>
        <p:spPr>
          <a:xfrm>
            <a:off x="3486150" y="1727002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9" name="Text 5"/>
          <p:cNvSpPr/>
          <p:nvPr/>
        </p:nvSpPr>
        <p:spPr>
          <a:xfrm>
            <a:off x="3629025" y="1741289"/>
            <a:ext cx="128330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회계장부와 계좌 잔액은</a:t>
            </a:r>
            <a:endParaRPr lang="en-US" sz="942" dirty="0"/>
          </a:p>
        </p:txBody>
      </p:sp>
      <p:sp>
        <p:nvSpPr>
          <p:cNvPr id="10" name="Text 6"/>
          <p:cNvSpPr/>
          <p:nvPr/>
        </p:nvSpPr>
        <p:spPr>
          <a:xfrm>
            <a:off x="4912333" y="1741289"/>
            <a:ext cx="50664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3C34"/>
                </a:solidFill>
              </a:rPr>
              <a:t>항상 일치</a:t>
            </a:r>
            <a:endParaRPr lang="en-US" sz="885" dirty="0"/>
          </a:p>
        </p:txBody>
      </p:sp>
      <p:sp>
        <p:nvSpPr>
          <p:cNvPr id="11" name="Text 7"/>
          <p:cNvSpPr/>
          <p:nvPr/>
        </p:nvSpPr>
        <p:spPr>
          <a:xfrm>
            <a:off x="5418981" y="1741289"/>
            <a:ext cx="38835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해야 함</a:t>
            </a:r>
            <a:endParaRPr lang="en-US" sz="942" dirty="0"/>
          </a:p>
        </p:txBody>
      </p:sp>
      <p:sp>
        <p:nvSpPr>
          <p:cNvPr id="12" name="Text 8"/>
          <p:cNvSpPr/>
          <p:nvPr/>
        </p:nvSpPr>
        <p:spPr>
          <a:xfrm>
            <a:off x="3486150" y="1975582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13" name="Text 9"/>
          <p:cNvSpPr/>
          <p:nvPr/>
        </p:nvSpPr>
        <p:spPr>
          <a:xfrm>
            <a:off x="3629025" y="1989869"/>
            <a:ext cx="263347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매월 말 회계장부와 통장 잔액 일치 여부 확인 필수</a:t>
            </a:r>
            <a:endParaRPr lang="en-US" sz="942" dirty="0"/>
          </a:p>
        </p:txBody>
      </p:sp>
      <p:sp>
        <p:nvSpPr>
          <p:cNvPr id="14" name="Text 10"/>
          <p:cNvSpPr/>
          <p:nvPr/>
        </p:nvSpPr>
        <p:spPr>
          <a:xfrm>
            <a:off x="3486150" y="2224162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15" name="Text 11"/>
          <p:cNvSpPr/>
          <p:nvPr/>
        </p:nvSpPr>
        <p:spPr>
          <a:xfrm>
            <a:off x="3629025" y="2238449"/>
            <a:ext cx="72626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차이 발생 시:</a:t>
            </a:r>
            <a:endParaRPr lang="en-US" sz="942" dirty="0"/>
          </a:p>
        </p:txBody>
      </p:sp>
      <p:sp>
        <p:nvSpPr>
          <p:cNvPr id="16" name="Text 12"/>
          <p:cNvSpPr/>
          <p:nvPr/>
        </p:nvSpPr>
        <p:spPr>
          <a:xfrm>
            <a:off x="4355288" y="2238449"/>
            <a:ext cx="1647887" cy="18652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b="1" dirty="0">
                <a:solidFill>
                  <a:srgbClr val="C00000"/>
                </a:solidFill>
              </a:rPr>
              <a:t>잔고 조정표(은행계좌조정표)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7" name="Text 13"/>
          <p:cNvSpPr/>
          <p:nvPr/>
        </p:nvSpPr>
        <p:spPr>
          <a:xfrm>
            <a:off x="6077364" y="2238449"/>
            <a:ext cx="77668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작성하여 소명</a:t>
            </a:r>
            <a:endParaRPr lang="en-US" sz="942" dirty="0"/>
          </a:p>
        </p:txBody>
      </p:sp>
      <p:sp>
        <p:nvSpPr>
          <p:cNvPr id="18" name="Shape 14"/>
          <p:cNvSpPr/>
          <p:nvPr/>
        </p:nvSpPr>
        <p:spPr>
          <a:xfrm>
            <a:off x="3486150" y="2579898"/>
            <a:ext cx="5372100" cy="792956"/>
          </a:xfrm>
          <a:prstGeom prst="rect">
            <a:avLst/>
          </a:prstGeom>
          <a:solidFill>
            <a:srgbClr val="FFF8E1"/>
          </a:solidFill>
          <a:ln/>
        </p:spPr>
      </p:sp>
      <p:sp>
        <p:nvSpPr>
          <p:cNvPr id="19" name="Shape 15"/>
          <p:cNvSpPr/>
          <p:nvPr/>
        </p:nvSpPr>
        <p:spPr>
          <a:xfrm>
            <a:off x="3486150" y="2579898"/>
            <a:ext cx="28575" cy="792956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20" name="Text 16"/>
          <p:cNvSpPr/>
          <p:nvPr/>
        </p:nvSpPr>
        <p:spPr>
          <a:xfrm>
            <a:off x="3629025" y="2687055"/>
            <a:ext cx="508635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B7950B"/>
                </a:solidFill>
              </a:rPr>
              <a:t>마이너스 잔액 처리</a:t>
            </a:r>
            <a:endParaRPr lang="en-US" sz="885" dirty="0"/>
          </a:p>
        </p:txBody>
      </p:sp>
      <p:sp>
        <p:nvSpPr>
          <p:cNvPr id="21" name="Text 17"/>
          <p:cNvSpPr/>
          <p:nvPr/>
        </p:nvSpPr>
        <p:spPr>
          <a:xfrm>
            <a:off x="3629025" y="2912083"/>
            <a:ext cx="5086350" cy="3536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88" dirty="0">
                <a:solidFill>
                  <a:srgbClr val="555555"/>
                </a:solidFill>
              </a:rPr>
              <a:t>잔액 부족 시 "-" 표시하여 명확히 기재하고, 신속히 재정지원을 요청하여 마이너스 상태를 해소해야 합니다. (방치 금지)</a:t>
            </a:r>
            <a:endParaRPr lang="en-US" sz="888" dirty="0"/>
          </a:p>
        </p:txBody>
      </p:sp>
      <p:sp>
        <p:nvSpPr>
          <p:cNvPr id="22" name="Text 18"/>
          <p:cNvSpPr/>
          <p:nvPr/>
        </p:nvSpPr>
        <p:spPr>
          <a:xfrm>
            <a:off x="3486150" y="3480011"/>
            <a:ext cx="537210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결산 및 보고</a:t>
            </a:r>
            <a:endParaRPr lang="en-US" sz="1090" dirty="0"/>
          </a:p>
        </p:txBody>
      </p:sp>
      <p:sp>
        <p:nvSpPr>
          <p:cNvPr id="23" name="Text 19"/>
          <p:cNvSpPr/>
          <p:nvPr/>
        </p:nvSpPr>
        <p:spPr>
          <a:xfrm>
            <a:off x="3486150" y="3792550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24" name="Text 20"/>
          <p:cNvSpPr/>
          <p:nvPr/>
        </p:nvSpPr>
        <p:spPr>
          <a:xfrm>
            <a:off x="3629025" y="3806837"/>
            <a:ext cx="3056927" cy="1846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회계장부 마지막 </a:t>
            </a:r>
            <a:r>
              <a:rPr lang="en-US" sz="942" dirty="0" err="1">
                <a:solidFill>
                  <a:srgbClr val="333333"/>
                </a:solidFill>
              </a:rPr>
              <a:t>장에</a:t>
            </a:r>
            <a:r>
              <a:rPr lang="en-US" sz="942" dirty="0">
                <a:solidFill>
                  <a:srgbClr val="333333"/>
                </a:solidFill>
              </a:rPr>
              <a:t>  </a:t>
            </a:r>
            <a:r>
              <a:rPr lang="ko-KR" altLang="en-US" sz="942" dirty="0">
                <a:solidFill>
                  <a:srgbClr val="333333"/>
                </a:solidFill>
              </a:rPr>
              <a:t>결산보고서 </a:t>
            </a:r>
            <a:r>
              <a:rPr lang="en-US" altLang="ko-KR" sz="942" dirty="0">
                <a:solidFill>
                  <a:srgbClr val="333333"/>
                </a:solidFill>
              </a:rPr>
              <a:t>(</a:t>
            </a:r>
            <a:r>
              <a:rPr lang="en-US" sz="942" dirty="0" err="1">
                <a:solidFill>
                  <a:srgbClr val="333333"/>
                </a:solidFill>
              </a:rPr>
              <a:t>입출금</a:t>
            </a:r>
            <a:r>
              <a:rPr lang="en-US" sz="942" dirty="0">
                <a:solidFill>
                  <a:srgbClr val="333333"/>
                </a:solidFill>
              </a:rPr>
              <a:t> </a:t>
            </a:r>
            <a:r>
              <a:rPr lang="en-US" sz="942" dirty="0" err="1">
                <a:solidFill>
                  <a:srgbClr val="333333"/>
                </a:solidFill>
              </a:rPr>
              <a:t>내역</a:t>
            </a:r>
            <a:r>
              <a:rPr lang="en-US" sz="942" dirty="0">
                <a:solidFill>
                  <a:srgbClr val="333333"/>
                </a:solidFill>
              </a:rPr>
              <a:t> </a:t>
            </a:r>
            <a:r>
              <a:rPr lang="en-US" sz="942" dirty="0" err="1">
                <a:solidFill>
                  <a:srgbClr val="333333"/>
                </a:solidFill>
              </a:rPr>
              <a:t>요약</a:t>
            </a:r>
            <a:r>
              <a:rPr lang="en-US" sz="942" dirty="0">
                <a:solidFill>
                  <a:srgbClr val="333333"/>
                </a:solidFill>
              </a:rPr>
              <a:t>) 첨부</a:t>
            </a:r>
            <a:endParaRPr lang="en-US" sz="942" dirty="0"/>
          </a:p>
        </p:txBody>
      </p:sp>
      <p:sp>
        <p:nvSpPr>
          <p:cNvPr id="25" name="Text 21"/>
          <p:cNvSpPr/>
          <p:nvPr/>
        </p:nvSpPr>
        <p:spPr>
          <a:xfrm>
            <a:off x="3486150" y="4041130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26" name="Text 22"/>
          <p:cNvSpPr/>
          <p:nvPr/>
        </p:nvSpPr>
        <p:spPr>
          <a:xfrm>
            <a:off x="3629025" y="4055418"/>
            <a:ext cx="277646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분기별/반기별 항목별 수지 계산서(결산 보고서) 작성</a:t>
            </a:r>
            <a:endParaRPr lang="en-US" sz="942" dirty="0"/>
          </a:p>
        </p:txBody>
      </p:sp>
      <p:sp>
        <p:nvSpPr>
          <p:cNvPr id="27" name="Text 23"/>
          <p:cNvSpPr/>
          <p:nvPr/>
        </p:nvSpPr>
        <p:spPr>
          <a:xfrm>
            <a:off x="3486150" y="4289710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28" name="Text 24"/>
          <p:cNvSpPr/>
          <p:nvPr/>
        </p:nvSpPr>
        <p:spPr>
          <a:xfrm>
            <a:off x="3629025" y="4303998"/>
            <a:ext cx="104672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연간 결산 보고서는</a:t>
            </a:r>
            <a:endParaRPr lang="en-US" sz="942" dirty="0"/>
          </a:p>
        </p:txBody>
      </p:sp>
      <p:sp>
        <p:nvSpPr>
          <p:cNvPr id="29" name="Text 25"/>
          <p:cNvSpPr/>
          <p:nvPr/>
        </p:nvSpPr>
        <p:spPr>
          <a:xfrm>
            <a:off x="4675752" y="4303998"/>
            <a:ext cx="128330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1A3C34"/>
                </a:solidFill>
              </a:rPr>
              <a:t>예산과 결산을 함께 표시</a:t>
            </a:r>
            <a:endParaRPr lang="en-US" sz="885" dirty="0"/>
          </a:p>
        </p:txBody>
      </p:sp>
      <p:sp>
        <p:nvSpPr>
          <p:cNvPr id="30" name="Text 26"/>
          <p:cNvSpPr/>
          <p:nvPr/>
        </p:nvSpPr>
        <p:spPr>
          <a:xfrm>
            <a:off x="5959060" y="4303998"/>
            <a:ext cx="50664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하여 비교</a:t>
            </a:r>
            <a:endParaRPr lang="en-US" sz="942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69F09B-8162-4F53-A5EF-F2D52304AFC2}"/>
              </a:ext>
            </a:extLst>
          </p:cNvPr>
          <p:cNvSpPr txBox="1"/>
          <p:nvPr/>
        </p:nvSpPr>
        <p:spPr>
          <a:xfrm>
            <a:off x="6854051" y="2194659"/>
            <a:ext cx="143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</a:rPr>
              <a:t>※ </a:t>
            </a:r>
            <a:r>
              <a:rPr lang="ko-KR" altLang="en-US" sz="1400" dirty="0">
                <a:solidFill>
                  <a:schemeClr val="accent2"/>
                </a:solidFill>
              </a:rPr>
              <a:t>서식 붙임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rgbClr val="E8F0EE"/>
          </a:solidFill>
          <a:ln/>
        </p:spPr>
      </p:sp>
      <p:sp>
        <p:nvSpPr>
          <p:cNvPr id="4" name="Shape 1"/>
          <p:cNvSpPr/>
          <p:nvPr/>
        </p:nvSpPr>
        <p:spPr>
          <a:xfrm>
            <a:off x="2278856" y="0"/>
            <a:ext cx="7144" cy="5143500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5" name="Shape 2"/>
          <p:cNvSpPr/>
          <p:nvPr/>
        </p:nvSpPr>
        <p:spPr>
          <a:xfrm>
            <a:off x="142875" y="1410891"/>
            <a:ext cx="2000250" cy="2034183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3" y="1482328"/>
            <a:ext cx="1857375" cy="18913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6926" y="3587948"/>
            <a:ext cx="93212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683" b="1" dirty="0">
                <a:solidFill>
                  <a:srgbClr val="1A3C34"/>
                </a:solidFill>
              </a:rPr>
              <a:t>감사 절차 및 기준 문서</a:t>
            </a:r>
            <a:endParaRPr lang="en-US" sz="683" dirty="0"/>
          </a:p>
        </p:txBody>
      </p:sp>
      <p:sp>
        <p:nvSpPr>
          <p:cNvPr id="8" name="Text 4"/>
          <p:cNvSpPr/>
          <p:nvPr/>
        </p:nvSpPr>
        <p:spPr>
          <a:xfrm>
            <a:off x="2714625" y="428625"/>
            <a:ext cx="600075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kern="0" spc="-1" dirty="0">
                <a:solidFill>
                  <a:srgbClr val="1A3C34"/>
                </a:solidFill>
              </a:rPr>
              <a:t>2026년 감사 체크리스트 (1)</a:t>
            </a:r>
            <a:endParaRPr lang="en-US" sz="2121" dirty="0"/>
          </a:p>
        </p:txBody>
      </p:sp>
      <p:sp>
        <p:nvSpPr>
          <p:cNvPr id="9" name="Text 5"/>
          <p:cNvSpPr/>
          <p:nvPr/>
        </p:nvSpPr>
        <p:spPr>
          <a:xfrm>
            <a:off x="2714625" y="935831"/>
            <a:ext cx="600075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555555"/>
                </a:solidFill>
              </a:rPr>
              <a:t>회계 일반 및 장부 작성 필수 점검 사항</a:t>
            </a:r>
            <a:endParaRPr lang="en-US" sz="1159" dirty="0"/>
          </a:p>
        </p:txBody>
      </p:sp>
      <p:sp>
        <p:nvSpPr>
          <p:cNvPr id="10" name="Text 6"/>
          <p:cNvSpPr/>
          <p:nvPr/>
        </p:nvSpPr>
        <p:spPr>
          <a:xfrm>
            <a:off x="2714625" y="1619845"/>
            <a:ext cx="2857500" cy="214313"/>
          </a:xfrm>
          <a:prstGeom prst="rect">
            <a:avLst/>
          </a:prstGeom>
          <a:noFill/>
          <a:ln/>
        </p:spPr>
        <p:txBody>
          <a:bodyPr wrap="none" lIns="8509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3C34"/>
                </a:solidFill>
              </a:rPr>
              <a:t>회계 일반 및 예산 관리</a:t>
            </a:r>
            <a:endParaRPr lang="en-US" sz="987" dirty="0"/>
          </a:p>
        </p:txBody>
      </p:sp>
      <p:sp>
        <p:nvSpPr>
          <p:cNvPr id="11" name="Text 7"/>
          <p:cNvSpPr/>
          <p:nvPr/>
        </p:nvSpPr>
        <p:spPr>
          <a:xfrm>
            <a:off x="2928938" y="1977033"/>
            <a:ext cx="114074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회계연도 기준 준수 여부</a:t>
            </a:r>
            <a:endParaRPr lang="en-US" sz="834" dirty="0"/>
          </a:p>
        </p:txBody>
      </p:sp>
      <p:sp>
        <p:nvSpPr>
          <p:cNvPr id="12" name="Text 8"/>
          <p:cNvSpPr/>
          <p:nvPr/>
        </p:nvSpPr>
        <p:spPr>
          <a:xfrm>
            <a:off x="2928938" y="2248495"/>
            <a:ext cx="172594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사업계획서 및 담당자 정보 제출 확인</a:t>
            </a:r>
            <a:endParaRPr lang="en-US" sz="834" dirty="0"/>
          </a:p>
        </p:txBody>
      </p:sp>
      <p:sp>
        <p:nvSpPr>
          <p:cNvPr id="13" name="Text 9"/>
          <p:cNvSpPr/>
          <p:nvPr/>
        </p:nvSpPr>
        <p:spPr>
          <a:xfrm>
            <a:off x="2928938" y="2519958"/>
            <a:ext cx="1545366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예산 수정 시 </a:t>
            </a:r>
            <a:r>
              <a:rPr lang="en-US" sz="784" b="1" dirty="0">
                <a:solidFill>
                  <a:srgbClr val="1A3C34"/>
                </a:solidFill>
              </a:rPr>
              <a:t>의결 절차 이행</a:t>
            </a:r>
            <a:r>
              <a:rPr lang="en-US" sz="834" dirty="0">
                <a:solidFill>
                  <a:srgbClr val="333333"/>
                </a:solidFill>
              </a:rPr>
              <a:t> 확인</a:t>
            </a:r>
            <a:endParaRPr lang="en-US" sz="834" dirty="0"/>
          </a:p>
        </p:txBody>
      </p:sp>
      <p:sp>
        <p:nvSpPr>
          <p:cNvPr id="14" name="Text 10"/>
          <p:cNvSpPr/>
          <p:nvPr/>
        </p:nvSpPr>
        <p:spPr>
          <a:xfrm>
            <a:off x="2928938" y="2791420"/>
            <a:ext cx="216804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회계서류 보존 기간 준수 (장부 10년/증빙 5년)</a:t>
            </a:r>
            <a:endParaRPr lang="en-US" sz="834" dirty="0"/>
          </a:p>
        </p:txBody>
      </p:sp>
      <p:sp>
        <p:nvSpPr>
          <p:cNvPr id="15" name="Text 11"/>
          <p:cNvSpPr/>
          <p:nvPr/>
        </p:nvSpPr>
        <p:spPr>
          <a:xfrm>
            <a:off x="2928938" y="3062883"/>
            <a:ext cx="175566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교사 위로 및 격려금 예산 편성 적정성</a:t>
            </a:r>
            <a:endParaRPr lang="en-US" sz="834" dirty="0"/>
          </a:p>
        </p:txBody>
      </p:sp>
      <p:sp>
        <p:nvSpPr>
          <p:cNvPr id="16" name="Text 12"/>
          <p:cNvSpPr/>
          <p:nvPr/>
        </p:nvSpPr>
        <p:spPr>
          <a:xfrm>
            <a:off x="2928938" y="3334345"/>
            <a:ext cx="1516441" cy="16190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특정 대상 </a:t>
            </a:r>
            <a:r>
              <a:rPr lang="en-US" sz="834" dirty="0" err="1">
                <a:solidFill>
                  <a:srgbClr val="333333"/>
                </a:solidFill>
              </a:rPr>
              <a:t>지출의</a:t>
            </a:r>
            <a:r>
              <a:rPr lang="en-US" sz="834" dirty="0">
                <a:solidFill>
                  <a:srgbClr val="333333"/>
                </a:solidFill>
              </a:rPr>
              <a:t> </a:t>
            </a:r>
            <a:r>
              <a:rPr lang="ko-KR" altLang="en-US" sz="834" dirty="0">
                <a:solidFill>
                  <a:srgbClr val="333333"/>
                </a:solidFill>
              </a:rPr>
              <a:t>예산</a:t>
            </a:r>
            <a:r>
              <a:rPr lang="en-US" sz="834" dirty="0">
                <a:solidFill>
                  <a:srgbClr val="333333"/>
                </a:solidFill>
              </a:rPr>
              <a:t> 반영 여부</a:t>
            </a:r>
            <a:endParaRPr lang="en-US" sz="834" dirty="0"/>
          </a:p>
        </p:txBody>
      </p:sp>
      <p:sp>
        <p:nvSpPr>
          <p:cNvPr id="17" name="Text 13"/>
          <p:cNvSpPr/>
          <p:nvPr/>
        </p:nvSpPr>
        <p:spPr>
          <a:xfrm>
            <a:off x="5857875" y="1619845"/>
            <a:ext cx="2857500" cy="214313"/>
          </a:xfrm>
          <a:prstGeom prst="rect">
            <a:avLst/>
          </a:prstGeom>
          <a:noFill/>
          <a:ln/>
        </p:spPr>
        <p:txBody>
          <a:bodyPr wrap="none" lIns="8509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3C34"/>
                </a:solidFill>
              </a:rPr>
              <a:t>회계장부 및 지출 결의서</a:t>
            </a:r>
            <a:endParaRPr lang="en-US" sz="987" dirty="0"/>
          </a:p>
        </p:txBody>
      </p:sp>
      <p:sp>
        <p:nvSpPr>
          <p:cNvPr id="18" name="Text 14"/>
          <p:cNvSpPr/>
          <p:nvPr/>
        </p:nvSpPr>
        <p:spPr>
          <a:xfrm>
            <a:off x="6072188" y="1977033"/>
            <a:ext cx="15910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금전출납부 일자별 잔액 산출 기입</a:t>
            </a:r>
            <a:endParaRPr lang="en-US" sz="834" dirty="0"/>
          </a:p>
        </p:txBody>
      </p:sp>
      <p:sp>
        <p:nvSpPr>
          <p:cNvPr id="19" name="Text 15"/>
          <p:cNvSpPr/>
          <p:nvPr/>
        </p:nvSpPr>
        <p:spPr>
          <a:xfrm>
            <a:off x="6072188" y="2248495"/>
            <a:ext cx="166650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금전출납부와 지출결의서 작성 완료</a:t>
            </a:r>
            <a:endParaRPr lang="en-US" sz="834" dirty="0"/>
          </a:p>
        </p:txBody>
      </p:sp>
      <p:sp>
        <p:nvSpPr>
          <p:cNvPr id="20" name="Text 16"/>
          <p:cNvSpPr/>
          <p:nvPr/>
        </p:nvSpPr>
        <p:spPr>
          <a:xfrm>
            <a:off x="6072188" y="2519958"/>
            <a:ext cx="151564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통장정리 및 잔액 정리 </a:t>
            </a:r>
            <a:r>
              <a:rPr lang="en-US" sz="784" b="1" dirty="0">
                <a:solidFill>
                  <a:srgbClr val="1A3C34"/>
                </a:solidFill>
              </a:rPr>
              <a:t>월별 실시</a:t>
            </a:r>
            <a:endParaRPr lang="en-US" sz="834" dirty="0"/>
          </a:p>
        </p:txBody>
      </p:sp>
      <p:sp>
        <p:nvSpPr>
          <p:cNvPr id="21" name="Text 17"/>
          <p:cNvSpPr/>
          <p:nvPr/>
        </p:nvSpPr>
        <p:spPr>
          <a:xfrm>
            <a:off x="6072188" y="2791420"/>
            <a:ext cx="188458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장부 수정 절차 준수 (적색펜 두 줄, 소인)</a:t>
            </a:r>
            <a:endParaRPr lang="en-US" sz="834" dirty="0"/>
          </a:p>
        </p:txBody>
      </p:sp>
      <p:sp>
        <p:nvSpPr>
          <p:cNvPr id="22" name="Text 18"/>
          <p:cNvSpPr/>
          <p:nvPr/>
        </p:nvSpPr>
        <p:spPr>
          <a:xfrm>
            <a:off x="6072188" y="3062883"/>
            <a:ext cx="17648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회계장부 페이지 훼손(뜯기) 여부 점검</a:t>
            </a:r>
            <a:endParaRPr lang="en-US" sz="834" dirty="0"/>
          </a:p>
        </p:txBody>
      </p:sp>
      <p:sp>
        <p:nvSpPr>
          <p:cNvPr id="23" name="Text 19"/>
          <p:cNvSpPr/>
          <p:nvPr/>
        </p:nvSpPr>
        <p:spPr>
          <a:xfrm>
            <a:off x="6072188" y="3334345"/>
            <a:ext cx="191751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장부 이월 표기 명확성 ("다음 면에 이월")</a:t>
            </a:r>
            <a:endParaRPr lang="en-US" sz="834" dirty="0"/>
          </a:p>
        </p:txBody>
      </p:sp>
      <p:sp>
        <p:nvSpPr>
          <p:cNvPr id="24" name="Text 20"/>
          <p:cNvSpPr/>
          <p:nvPr/>
        </p:nvSpPr>
        <p:spPr>
          <a:xfrm>
            <a:off x="6072188" y="3605808"/>
            <a:ext cx="120107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월계, 누계 기록 완료 여부</a:t>
            </a:r>
            <a:endParaRPr lang="en-US" sz="834" dirty="0"/>
          </a:p>
        </p:txBody>
      </p:sp>
      <p:sp>
        <p:nvSpPr>
          <p:cNvPr id="25" name="Text 21"/>
          <p:cNvSpPr/>
          <p:nvPr/>
        </p:nvSpPr>
        <p:spPr>
          <a:xfrm>
            <a:off x="6072188" y="3877270"/>
            <a:ext cx="138075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입출금 내역 요약표 첨부 확인</a:t>
            </a:r>
            <a:endParaRPr lang="en-US" sz="834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4" name="Text 1"/>
          <p:cNvSpPr/>
          <p:nvPr/>
        </p:nvSpPr>
        <p:spPr>
          <a:xfrm>
            <a:off x="285750" y="428625"/>
            <a:ext cx="2628900" cy="8715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kern="0" spc="-1" dirty="0">
                <a:solidFill>
                  <a:srgbClr val="FFFFFF"/>
                </a:solidFill>
              </a:rPr>
              <a:t>2026년 감사
체크리스트</a:t>
            </a:r>
            <a:endParaRPr lang="en-US" sz="2121" dirty="0"/>
          </a:p>
        </p:txBody>
      </p:sp>
      <p:sp>
        <p:nvSpPr>
          <p:cNvPr id="5" name="Text 2"/>
          <p:cNvSpPr/>
          <p:nvPr/>
        </p:nvSpPr>
        <p:spPr>
          <a:xfrm>
            <a:off x="285750" y="1371600"/>
            <a:ext cx="2628900" cy="400050"/>
          </a:xfrm>
          <a:prstGeom prst="rect">
            <a:avLst/>
          </a:prstGeom>
          <a:noFill/>
          <a:ln/>
        </p:spPr>
        <p:txBody>
          <a:bodyPr wrap="square" lIns="0" tIns="0" rIns="0" bIns="170053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D4AF37"/>
                </a:solidFill>
              </a:rPr>
              <a:t>통제 및 증빙 관리</a:t>
            </a:r>
            <a:endParaRPr lang="en-US" sz="1269" dirty="0"/>
          </a:p>
        </p:txBody>
      </p:sp>
      <p:sp>
        <p:nvSpPr>
          <p:cNvPr id="6" name="Text 3"/>
          <p:cNvSpPr/>
          <p:nvPr/>
        </p:nvSpPr>
        <p:spPr>
          <a:xfrm>
            <a:off x="285750" y="2057400"/>
            <a:ext cx="2628900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>
                    <a:alpha val="90000"/>
                  </a:srgbClr>
                </a:solidFill>
              </a:rPr>
              <a:t>수입과 지출의 투명성을 확보하고
 적법한 증빙을 갖추기 위한
 필수 점검 항목입니다.</a:t>
            </a:r>
            <a:endParaRPr lang="en-US" sz="834" dirty="0"/>
          </a:p>
        </p:txBody>
      </p:sp>
      <p:sp>
        <p:nvSpPr>
          <p:cNvPr id="7" name="Shape 4"/>
          <p:cNvSpPr/>
          <p:nvPr/>
        </p:nvSpPr>
        <p:spPr>
          <a:xfrm>
            <a:off x="285750" y="3026466"/>
            <a:ext cx="2628900" cy="168840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6" y="3133623"/>
            <a:ext cx="2411116" cy="124013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2906" y="4480917"/>
            <a:ext cx="2414588" cy="1268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800"/>
              </a:lnSpc>
              <a:buNone/>
            </a:pPr>
            <a:r>
              <a:rPr lang="en-US" sz="621" dirty="0">
                <a:solidFill>
                  <a:srgbClr val="FFFFFF">
                    <a:alpha val="60000"/>
                  </a:srgbClr>
                </a:solidFill>
              </a:rPr>
              <a:t>내부회계관리제도 개념도</a:t>
            </a:r>
            <a:endParaRPr lang="en-US" sz="621" dirty="0"/>
          </a:p>
        </p:txBody>
      </p:sp>
      <p:sp>
        <p:nvSpPr>
          <p:cNvPr id="10" name="Text 6"/>
          <p:cNvSpPr/>
          <p:nvPr/>
        </p:nvSpPr>
        <p:spPr>
          <a:xfrm>
            <a:off x="3557588" y="428625"/>
            <a:ext cx="2507456" cy="300038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3C34"/>
                </a:solidFill>
              </a:rPr>
              <a:t>수입 및 계좌 관리</a:t>
            </a:r>
            <a:endParaRPr lang="en-US" sz="987" dirty="0"/>
          </a:p>
        </p:txBody>
      </p:sp>
      <p:sp>
        <p:nvSpPr>
          <p:cNvPr id="11" name="Text 7"/>
          <p:cNvSpPr/>
          <p:nvPr/>
        </p:nvSpPr>
        <p:spPr>
          <a:xfrm>
            <a:off x="3786188" y="942975"/>
            <a:ext cx="1945556" cy="1821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333333"/>
                </a:solidFill>
              </a:rPr>
              <a:t>계좌 입출금 내역과 회계장부 날짜 일치</a:t>
            </a:r>
            <a:endParaRPr lang="en-US" sz="888" dirty="0"/>
          </a:p>
        </p:txBody>
      </p:sp>
      <p:sp>
        <p:nvSpPr>
          <p:cNvPr id="12" name="Text 8"/>
          <p:cNvSpPr/>
          <p:nvPr/>
        </p:nvSpPr>
        <p:spPr>
          <a:xfrm>
            <a:off x="3786188" y="1268016"/>
            <a:ext cx="1578797" cy="364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333333"/>
                </a:solidFill>
              </a:rPr>
              <a:t>회계장부와 통장 잔액 일치 확인
(마이너스 발생 시 표기 필수)</a:t>
            </a:r>
            <a:endParaRPr lang="en-US" sz="888" dirty="0"/>
          </a:p>
        </p:txBody>
      </p:sp>
      <p:sp>
        <p:nvSpPr>
          <p:cNvPr id="13" name="Text 9"/>
          <p:cNvSpPr/>
          <p:nvPr/>
        </p:nvSpPr>
        <p:spPr>
          <a:xfrm>
            <a:off x="3786188" y="1775222"/>
            <a:ext cx="1753707" cy="364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333333"/>
                </a:solidFill>
              </a:rPr>
              <a:t>수입의 </a:t>
            </a:r>
            <a:r>
              <a:rPr lang="en-US" sz="834" b="1" dirty="0">
                <a:solidFill>
                  <a:srgbClr val="C0392B"/>
                </a:solidFill>
              </a:rPr>
              <a:t>전액 입금 후 사용</a:t>
            </a:r>
            <a:r>
              <a:rPr lang="en-US" sz="888" dirty="0">
                <a:solidFill>
                  <a:srgbClr val="333333"/>
                </a:solidFill>
              </a:rPr>
              <a:t> 원칙 준수
(현금 직접 사용 및 상계 금지)</a:t>
            </a:r>
            <a:endParaRPr lang="en-US" sz="888" dirty="0"/>
          </a:p>
        </p:txBody>
      </p:sp>
      <p:sp>
        <p:nvSpPr>
          <p:cNvPr id="14" name="Text 10"/>
          <p:cNvSpPr/>
          <p:nvPr/>
        </p:nvSpPr>
        <p:spPr>
          <a:xfrm>
            <a:off x="3786188" y="2282428"/>
            <a:ext cx="1498625" cy="364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333333"/>
                </a:solidFill>
              </a:rPr>
              <a:t>교회 명의 부서 전용 통장 사용
(개인 통장 혼용 절대 금지)</a:t>
            </a:r>
            <a:endParaRPr lang="en-US" sz="888" dirty="0"/>
          </a:p>
        </p:txBody>
      </p:sp>
      <p:sp>
        <p:nvSpPr>
          <p:cNvPr id="15" name="Text 11"/>
          <p:cNvSpPr/>
          <p:nvPr/>
        </p:nvSpPr>
        <p:spPr>
          <a:xfrm>
            <a:off x="3786188" y="2789634"/>
            <a:ext cx="1610358" cy="364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333333"/>
                </a:solidFill>
              </a:rPr>
              <a:t>지자체 지원금 등 특수 목적 자금
별도 장부/통장 관리</a:t>
            </a:r>
            <a:endParaRPr lang="en-US" sz="888" dirty="0"/>
          </a:p>
        </p:txBody>
      </p:sp>
      <p:sp>
        <p:nvSpPr>
          <p:cNvPr id="16" name="Text 12"/>
          <p:cNvSpPr/>
          <p:nvPr/>
        </p:nvSpPr>
        <p:spPr>
          <a:xfrm>
            <a:off x="6279356" y="428625"/>
            <a:ext cx="2507456" cy="300038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3C34"/>
                </a:solidFill>
              </a:rPr>
              <a:t>지출 및 증빙 관리</a:t>
            </a:r>
            <a:endParaRPr lang="en-US" sz="987" dirty="0"/>
          </a:p>
        </p:txBody>
      </p:sp>
      <p:sp>
        <p:nvSpPr>
          <p:cNvPr id="17" name="Text 13"/>
          <p:cNvSpPr/>
          <p:nvPr/>
        </p:nvSpPr>
        <p:spPr>
          <a:xfrm>
            <a:off x="6507956" y="942975"/>
            <a:ext cx="1833851" cy="1821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333333"/>
                </a:solidFill>
              </a:rPr>
              <a:t>모든 지출의 </a:t>
            </a:r>
            <a:r>
              <a:rPr lang="en-US" sz="834" b="1" dirty="0">
                <a:solidFill>
                  <a:srgbClr val="C0392B"/>
                </a:solidFill>
              </a:rPr>
              <a:t>체크카드 사용</a:t>
            </a:r>
            <a:r>
              <a:rPr lang="en-US" sz="888" dirty="0">
                <a:solidFill>
                  <a:srgbClr val="333333"/>
                </a:solidFill>
              </a:rPr>
              <a:t> 원칙 이행</a:t>
            </a:r>
            <a:endParaRPr lang="en-US" sz="888" dirty="0"/>
          </a:p>
        </p:txBody>
      </p:sp>
      <p:sp>
        <p:nvSpPr>
          <p:cNvPr id="18" name="Text 14"/>
          <p:cNvSpPr/>
          <p:nvPr/>
        </p:nvSpPr>
        <p:spPr>
          <a:xfrm>
            <a:off x="6507956" y="1268016"/>
            <a:ext cx="1690501" cy="364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333333"/>
                </a:solidFill>
              </a:rPr>
              <a:t>수입결의서 및 지출결의서 작성 및
영수증철 별도 보관</a:t>
            </a:r>
            <a:endParaRPr lang="en-US" sz="888" dirty="0"/>
          </a:p>
        </p:txBody>
      </p:sp>
      <p:sp>
        <p:nvSpPr>
          <p:cNvPr id="19" name="Text 15"/>
          <p:cNvSpPr/>
          <p:nvPr/>
        </p:nvSpPr>
        <p:spPr>
          <a:xfrm>
            <a:off x="6507956" y="1775222"/>
            <a:ext cx="1765316" cy="364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333333"/>
                </a:solidFill>
              </a:rPr>
              <a:t>적법 증빙 첨부 필수
(세금계산서, 카드전표, 현금영수증)</a:t>
            </a:r>
            <a:endParaRPr lang="en-US" sz="888" dirty="0"/>
          </a:p>
        </p:txBody>
      </p:sp>
      <p:sp>
        <p:nvSpPr>
          <p:cNvPr id="20" name="Text 16"/>
          <p:cNvSpPr/>
          <p:nvPr/>
        </p:nvSpPr>
        <p:spPr>
          <a:xfrm>
            <a:off x="6507956" y="2282428"/>
            <a:ext cx="1435503" cy="1821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b="1" dirty="0">
                <a:solidFill>
                  <a:srgbClr val="C0392B"/>
                </a:solidFill>
              </a:rPr>
              <a:t>거래명세표 증빙 불인정</a:t>
            </a:r>
            <a:r>
              <a:rPr lang="en-US" sz="888" dirty="0">
                <a:solidFill>
                  <a:srgbClr val="333333"/>
                </a:solidFill>
              </a:rPr>
              <a:t> 확인</a:t>
            </a:r>
            <a:endParaRPr lang="en-US" sz="834" dirty="0"/>
          </a:p>
        </p:txBody>
      </p:sp>
      <p:sp>
        <p:nvSpPr>
          <p:cNvPr id="21" name="Text 17"/>
          <p:cNvSpPr/>
          <p:nvPr/>
        </p:nvSpPr>
        <p:spPr>
          <a:xfrm>
            <a:off x="6507956" y="2607469"/>
            <a:ext cx="1850343" cy="1821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333333"/>
                </a:solidFill>
              </a:rPr>
              <a:t>100만원 이상 지출 시 비교 견적 첨부</a:t>
            </a:r>
            <a:endParaRPr lang="en-US" sz="888" dirty="0"/>
          </a:p>
        </p:txBody>
      </p:sp>
      <p:sp>
        <p:nvSpPr>
          <p:cNvPr id="22" name="Text 18"/>
          <p:cNvSpPr/>
          <p:nvPr/>
        </p:nvSpPr>
        <p:spPr>
          <a:xfrm>
            <a:off x="6507956" y="2932509"/>
            <a:ext cx="1539925" cy="3643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8" dirty="0">
                <a:solidFill>
                  <a:srgbClr val="333333"/>
                </a:solidFill>
              </a:rPr>
              <a:t>교역자 지원금 예산 반영 및
객관적 증빙(본인 외 사용) 첨부</a:t>
            </a:r>
            <a:endParaRPr lang="en-US" sz="888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571500"/>
            <a:ext cx="8286750" cy="10126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576983"/>
            <a:ext cx="8286750" cy="7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571500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kern="0" spc="-1" dirty="0">
                <a:solidFill>
                  <a:srgbClr val="1A3C34"/>
                </a:solidFill>
              </a:rPr>
              <a:t>결재 및 최종 보고 절차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184077"/>
            <a:ext cx="82867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감사 완료를 위한 필수 확인 사항 및 사후 관리</a:t>
            </a:r>
            <a:endParaRPr lang="en-US" sz="1269" dirty="0"/>
          </a:p>
        </p:txBody>
      </p:sp>
      <p:sp>
        <p:nvSpPr>
          <p:cNvPr id="7" name="Text 4"/>
          <p:cNvSpPr/>
          <p:nvPr/>
        </p:nvSpPr>
        <p:spPr>
          <a:xfrm>
            <a:off x="2471849" y="2205633"/>
            <a:ext cx="528526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E0E0E0"/>
                </a:solidFill>
              </a:rPr>
              <a:t>01</a:t>
            </a:r>
            <a:endParaRPr lang="en-US" sz="3294" dirty="0"/>
          </a:p>
        </p:txBody>
      </p:sp>
      <p:sp>
        <p:nvSpPr>
          <p:cNvPr id="8" name="Text 5"/>
          <p:cNvSpPr/>
          <p:nvPr/>
        </p:nvSpPr>
        <p:spPr>
          <a:xfrm>
            <a:off x="428625" y="2205633"/>
            <a:ext cx="257175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3C34"/>
                </a:solidFill>
              </a:rPr>
              <a:t>결재 및 보고</a:t>
            </a:r>
            <a:endParaRPr lang="en-US" sz="1397" dirty="0"/>
          </a:p>
        </p:txBody>
      </p:sp>
      <p:sp>
        <p:nvSpPr>
          <p:cNvPr id="9" name="Text 6"/>
          <p:cNvSpPr/>
          <p:nvPr/>
        </p:nvSpPr>
        <p:spPr>
          <a:xfrm>
            <a:off x="428625" y="2673548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571500" y="2687836"/>
            <a:ext cx="212788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재정 청원서, 금전출납부 등 모든 서류에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571500" y="2880420"/>
            <a:ext cx="1953983" cy="1827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44444"/>
                </a:solidFill>
              </a:rPr>
              <a:t>최종 결재권자 날인</a:t>
            </a:r>
            <a:endParaRPr lang="en-US" sz="885" dirty="0"/>
          </a:p>
        </p:txBody>
      </p:sp>
      <p:sp>
        <p:nvSpPr>
          <p:cNvPr id="12" name="Text 9"/>
          <p:cNvSpPr/>
          <p:nvPr/>
        </p:nvSpPr>
        <p:spPr>
          <a:xfrm>
            <a:off x="1584796" y="2893554"/>
            <a:ext cx="27003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필수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428625" y="3192140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14" name="Text 11"/>
          <p:cNvSpPr/>
          <p:nvPr/>
        </p:nvSpPr>
        <p:spPr>
          <a:xfrm>
            <a:off x="571500" y="3206428"/>
            <a:ext cx="92840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회계연도 종료 후</a:t>
            </a:r>
            <a:endParaRPr lang="en-US" sz="942" dirty="0"/>
          </a:p>
        </p:txBody>
      </p:sp>
      <p:sp>
        <p:nvSpPr>
          <p:cNvPr id="15" name="Text 12"/>
          <p:cNvSpPr/>
          <p:nvPr/>
        </p:nvSpPr>
        <p:spPr>
          <a:xfrm>
            <a:off x="1499908" y="3206428"/>
            <a:ext cx="62493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44444"/>
                </a:solidFill>
              </a:rPr>
              <a:t>결산 총괄표</a:t>
            </a:r>
            <a:endParaRPr lang="en-US" sz="885" dirty="0"/>
          </a:p>
        </p:txBody>
      </p:sp>
      <p:sp>
        <p:nvSpPr>
          <p:cNvPr id="16" name="Text 13"/>
          <p:cNvSpPr/>
          <p:nvPr/>
        </p:nvSpPr>
        <p:spPr>
          <a:xfrm>
            <a:off x="2124847" y="3206428"/>
            <a:ext cx="69182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작성 및 관리</a:t>
            </a:r>
            <a:endParaRPr lang="en-US" sz="942" dirty="0"/>
          </a:p>
        </p:txBody>
      </p:sp>
      <p:sp>
        <p:nvSpPr>
          <p:cNvPr id="17" name="Text 14"/>
          <p:cNvSpPr/>
          <p:nvPr/>
        </p:nvSpPr>
        <p:spPr>
          <a:xfrm>
            <a:off x="428625" y="3505014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18" name="Text 15"/>
          <p:cNvSpPr/>
          <p:nvPr/>
        </p:nvSpPr>
        <p:spPr>
          <a:xfrm>
            <a:off x="571500" y="3519301"/>
            <a:ext cx="116501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수입 지출 총괄표 확인</a:t>
            </a:r>
            <a:endParaRPr lang="en-US" sz="942" dirty="0"/>
          </a:p>
        </p:txBody>
      </p:sp>
      <p:sp>
        <p:nvSpPr>
          <p:cNvPr id="19" name="Text 16"/>
          <p:cNvSpPr/>
          <p:nvPr/>
        </p:nvSpPr>
        <p:spPr>
          <a:xfrm>
            <a:off x="5329349" y="2205633"/>
            <a:ext cx="528526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E0E0E0"/>
                </a:solidFill>
              </a:rPr>
              <a:t>02</a:t>
            </a:r>
            <a:endParaRPr lang="en-US" sz="3294" dirty="0"/>
          </a:p>
        </p:txBody>
      </p:sp>
      <p:sp>
        <p:nvSpPr>
          <p:cNvPr id="20" name="Text 17"/>
          <p:cNvSpPr/>
          <p:nvPr/>
        </p:nvSpPr>
        <p:spPr>
          <a:xfrm>
            <a:off x="3286125" y="2205633"/>
            <a:ext cx="257175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3C34"/>
                </a:solidFill>
              </a:rPr>
              <a:t>감사 완료 체크</a:t>
            </a:r>
            <a:endParaRPr lang="en-US" sz="1397" dirty="0"/>
          </a:p>
        </p:txBody>
      </p:sp>
      <p:sp>
        <p:nvSpPr>
          <p:cNvPr id="21" name="Text 18"/>
          <p:cNvSpPr/>
          <p:nvPr/>
        </p:nvSpPr>
        <p:spPr>
          <a:xfrm>
            <a:off x="3286125" y="2673548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22" name="Text 19"/>
          <p:cNvSpPr/>
          <p:nvPr/>
        </p:nvSpPr>
        <p:spPr>
          <a:xfrm>
            <a:off x="3429000" y="2687836"/>
            <a:ext cx="194167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모든 체크리스트 항목 점검 완료 확인</a:t>
            </a:r>
            <a:endParaRPr lang="en-US" sz="942" dirty="0"/>
          </a:p>
        </p:txBody>
      </p:sp>
      <p:sp>
        <p:nvSpPr>
          <p:cNvPr id="23" name="Text 20"/>
          <p:cNvSpPr/>
          <p:nvPr/>
        </p:nvSpPr>
        <p:spPr>
          <a:xfrm>
            <a:off x="3286125" y="2986422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24" name="Text 21"/>
          <p:cNvSpPr/>
          <p:nvPr/>
        </p:nvSpPr>
        <p:spPr>
          <a:xfrm>
            <a:off x="3429000" y="3000710"/>
            <a:ext cx="96183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미비 사항 발견 시</a:t>
            </a:r>
            <a:endParaRPr lang="en-US" sz="942" dirty="0"/>
          </a:p>
        </p:txBody>
      </p:sp>
      <p:sp>
        <p:nvSpPr>
          <p:cNvPr id="25" name="Text 22"/>
          <p:cNvSpPr/>
          <p:nvPr/>
        </p:nvSpPr>
        <p:spPr>
          <a:xfrm>
            <a:off x="4390839" y="3000710"/>
            <a:ext cx="77668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44444"/>
                </a:solidFill>
              </a:rPr>
              <a:t>즉시 보완 조치</a:t>
            </a:r>
            <a:endParaRPr lang="en-US" sz="885" dirty="0"/>
          </a:p>
        </p:txBody>
      </p:sp>
      <p:sp>
        <p:nvSpPr>
          <p:cNvPr id="26" name="Text 23"/>
          <p:cNvSpPr/>
          <p:nvPr/>
        </p:nvSpPr>
        <p:spPr>
          <a:xfrm>
            <a:off x="3286125" y="3299296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27" name="Text 24"/>
          <p:cNvSpPr/>
          <p:nvPr/>
        </p:nvSpPr>
        <p:spPr>
          <a:xfrm>
            <a:off x="3429000" y="3313584"/>
            <a:ext cx="158677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감사 결과 보고서 작성 및 제출</a:t>
            </a:r>
            <a:endParaRPr lang="en-US" sz="942" dirty="0"/>
          </a:p>
        </p:txBody>
      </p:sp>
      <p:sp>
        <p:nvSpPr>
          <p:cNvPr id="28" name="Text 25"/>
          <p:cNvSpPr/>
          <p:nvPr/>
        </p:nvSpPr>
        <p:spPr>
          <a:xfrm>
            <a:off x="8186849" y="2205633"/>
            <a:ext cx="528526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E0E0E0"/>
                </a:solidFill>
              </a:rPr>
              <a:t>03</a:t>
            </a:r>
            <a:endParaRPr lang="en-US" sz="3294" dirty="0"/>
          </a:p>
        </p:txBody>
      </p:sp>
      <p:sp>
        <p:nvSpPr>
          <p:cNvPr id="29" name="Text 26"/>
          <p:cNvSpPr/>
          <p:nvPr/>
        </p:nvSpPr>
        <p:spPr>
          <a:xfrm>
            <a:off x="6143625" y="2205633"/>
            <a:ext cx="257175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3C34"/>
                </a:solidFill>
              </a:rPr>
              <a:t>지속적 개선</a:t>
            </a:r>
            <a:endParaRPr lang="en-US" sz="1397" dirty="0"/>
          </a:p>
        </p:txBody>
      </p:sp>
      <p:sp>
        <p:nvSpPr>
          <p:cNvPr id="30" name="Text 27"/>
          <p:cNvSpPr/>
          <p:nvPr/>
        </p:nvSpPr>
        <p:spPr>
          <a:xfrm>
            <a:off x="6143625" y="2673548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31" name="Text 28"/>
          <p:cNvSpPr/>
          <p:nvPr/>
        </p:nvSpPr>
        <p:spPr>
          <a:xfrm>
            <a:off x="6286500" y="2687836"/>
            <a:ext cx="217828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감사 결과를 바탕으로 회계 프로세스 개선</a:t>
            </a:r>
            <a:endParaRPr lang="en-US" sz="942" dirty="0"/>
          </a:p>
        </p:txBody>
      </p:sp>
      <p:sp>
        <p:nvSpPr>
          <p:cNvPr id="32" name="Text 29"/>
          <p:cNvSpPr/>
          <p:nvPr/>
        </p:nvSpPr>
        <p:spPr>
          <a:xfrm>
            <a:off x="6143625" y="2986422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33" name="Text 30"/>
          <p:cNvSpPr/>
          <p:nvPr/>
        </p:nvSpPr>
        <p:spPr>
          <a:xfrm>
            <a:off x="6286500" y="3000710"/>
            <a:ext cx="194167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정기적인 교육을 통한 실무 역량 강화</a:t>
            </a:r>
            <a:endParaRPr lang="en-US" sz="942" dirty="0"/>
          </a:p>
        </p:txBody>
      </p:sp>
      <p:sp>
        <p:nvSpPr>
          <p:cNvPr id="34" name="Text 31"/>
          <p:cNvSpPr/>
          <p:nvPr/>
        </p:nvSpPr>
        <p:spPr>
          <a:xfrm>
            <a:off x="6143625" y="3299296"/>
            <a:ext cx="4833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35" name="Text 32"/>
          <p:cNvSpPr/>
          <p:nvPr/>
        </p:nvSpPr>
        <p:spPr>
          <a:xfrm>
            <a:off x="6286500" y="3313584"/>
            <a:ext cx="101329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투명하고 신뢰받는</a:t>
            </a:r>
            <a:endParaRPr lang="en-US" sz="942" dirty="0"/>
          </a:p>
        </p:txBody>
      </p:sp>
      <p:sp>
        <p:nvSpPr>
          <p:cNvPr id="36" name="Text 33"/>
          <p:cNvSpPr/>
          <p:nvPr/>
        </p:nvSpPr>
        <p:spPr>
          <a:xfrm>
            <a:off x="7299796" y="3313584"/>
            <a:ext cx="104672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444444"/>
                </a:solidFill>
              </a:rPr>
              <a:t>교회 재정 관리 문화</a:t>
            </a:r>
            <a:endParaRPr lang="en-US" sz="885" dirty="0"/>
          </a:p>
        </p:txBody>
      </p:sp>
      <p:sp>
        <p:nvSpPr>
          <p:cNvPr id="37" name="Text 34"/>
          <p:cNvSpPr/>
          <p:nvPr/>
        </p:nvSpPr>
        <p:spPr>
          <a:xfrm>
            <a:off x="8346523" y="3313584"/>
            <a:ext cx="27003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정착</a:t>
            </a:r>
            <a:endParaRPr lang="en-US" sz="942" dirty="0"/>
          </a:p>
        </p:txBody>
      </p:sp>
      <p:sp>
        <p:nvSpPr>
          <p:cNvPr id="38" name="Shape 35"/>
          <p:cNvSpPr/>
          <p:nvPr/>
        </p:nvSpPr>
        <p:spPr>
          <a:xfrm>
            <a:off x="428625" y="4373761"/>
            <a:ext cx="8286750" cy="655439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39" name="Text 36"/>
          <p:cNvSpPr/>
          <p:nvPr/>
        </p:nvSpPr>
        <p:spPr>
          <a:xfrm>
            <a:off x="2392654" y="4588073"/>
            <a:ext cx="4358664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"정확한 기록과 투명한 보고는 </a:t>
            </a:r>
            <a:r>
              <a:rPr lang="en-US" sz="1090" b="1" dirty="0">
                <a:solidFill>
                  <a:srgbClr val="D4AF37"/>
                </a:solidFill>
              </a:rPr>
              <a:t>신뢰받는 교회 재정</a:t>
            </a:r>
            <a:r>
              <a:rPr lang="en-US" sz="1090" b="1" dirty="0">
                <a:solidFill>
                  <a:srgbClr val="FFFFFF"/>
                </a:solidFill>
              </a:rPr>
              <a:t>의 시작입니다."</a:t>
            </a:r>
            <a:endParaRPr lang="en-US" sz="109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749A28D-20A2-4B6A-8132-F1CB073E6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1" y="0"/>
            <a:ext cx="8286258" cy="514350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B35E657-7541-441D-826D-EE81F721ECD0}"/>
              </a:ext>
            </a:extLst>
          </p:cNvPr>
          <p:cNvSpPr/>
          <p:nvPr/>
        </p:nvSpPr>
        <p:spPr>
          <a:xfrm>
            <a:off x="428870" y="120502"/>
            <a:ext cx="1364487" cy="3331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별첨 </a:t>
            </a:r>
            <a:r>
              <a:rPr lang="en-US" altLang="ko-KR" dirty="0"/>
              <a:t>#1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503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3E1ED9D-8B9F-4A69-AD73-FA6E94171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14" y="0"/>
            <a:ext cx="7926572" cy="5143500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2824D4E-D7D5-446B-899E-3F843029CE9B}"/>
              </a:ext>
            </a:extLst>
          </p:cNvPr>
          <p:cNvSpPr/>
          <p:nvPr/>
        </p:nvSpPr>
        <p:spPr>
          <a:xfrm>
            <a:off x="428870" y="120502"/>
            <a:ext cx="1364487" cy="3331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별첨 </a:t>
            </a:r>
            <a:r>
              <a:rPr lang="en-US" altLang="ko-KR" dirty="0"/>
              <a:t>#2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2210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ABB5C-1820-4B1E-9EB5-0DEB81B4E28F}"/>
              </a:ext>
            </a:extLst>
          </p:cNvPr>
          <p:cNvSpPr txBox="1"/>
          <p:nvPr/>
        </p:nvSpPr>
        <p:spPr>
          <a:xfrm>
            <a:off x="0" y="2516372"/>
            <a:ext cx="9144000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6A1F0C-80F9-425D-BD42-CBBB90C268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0248" y="4630922"/>
            <a:ext cx="453655" cy="453655"/>
          </a:xfrm>
          <a:prstGeom prst="rect">
            <a:avLst/>
          </a:prstGeom>
        </p:spPr>
      </p:pic>
      <p:sp>
        <p:nvSpPr>
          <p:cNvPr id="4" name="Text 3">
            <a:extLst>
              <a:ext uri="{FF2B5EF4-FFF2-40B4-BE49-F238E27FC236}">
                <a16:creationId xmlns:a16="http://schemas.microsoft.com/office/drawing/2014/main" id="{559C3EA2-FD85-498A-A156-816A625FB6FB}"/>
              </a:ext>
            </a:extLst>
          </p:cNvPr>
          <p:cNvSpPr/>
          <p:nvPr/>
        </p:nvSpPr>
        <p:spPr>
          <a:xfrm>
            <a:off x="4623903" y="4780061"/>
            <a:ext cx="1319698" cy="2671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ko-KR" altLang="en-US" sz="1704" dirty="0">
                <a:solidFill>
                  <a:srgbClr val="555555"/>
                </a:solidFill>
              </a:rPr>
              <a:t>감사위원회</a:t>
            </a:r>
            <a:endParaRPr lang="en-US" sz="1704" dirty="0"/>
          </a:p>
        </p:txBody>
      </p:sp>
    </p:spTree>
    <p:extLst>
      <p:ext uri="{BB962C8B-B14F-4D97-AF65-F5344CB8AC3E}">
        <p14:creationId xmlns:p14="http://schemas.microsoft.com/office/powerpoint/2010/main" val="297592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4956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4375" y="571500"/>
            <a:ext cx="7715250" cy="76259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714375" y="1326952"/>
            <a:ext cx="7715250" cy="7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5" name="Text 2"/>
          <p:cNvSpPr/>
          <p:nvPr/>
        </p:nvSpPr>
        <p:spPr>
          <a:xfrm>
            <a:off x="714375" y="571500"/>
            <a:ext cx="77152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kern="0" spc="-1" dirty="0">
                <a:solidFill>
                  <a:srgbClr val="1A3C34"/>
                </a:solidFill>
              </a:rPr>
              <a:t>감사위원회 소개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714375" y="1684139"/>
            <a:ext cx="7715250" cy="1125141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7" name="Shape 4"/>
          <p:cNvSpPr/>
          <p:nvPr/>
        </p:nvSpPr>
        <p:spPr>
          <a:xfrm>
            <a:off x="714375" y="1684139"/>
            <a:ext cx="71438" cy="1125141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8" name="Text 5"/>
          <p:cNvSpPr/>
          <p:nvPr/>
        </p:nvSpPr>
        <p:spPr>
          <a:xfrm>
            <a:off x="1000125" y="1898452"/>
            <a:ext cx="714375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감사위원장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1000125" y="2159198"/>
            <a:ext cx="714375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FFFFFF"/>
                </a:solidFill>
              </a:rPr>
              <a:t>박요섭 장로</a:t>
            </a:r>
            <a:endParaRPr lang="en-US" sz="2121" dirty="0"/>
          </a:p>
        </p:txBody>
      </p:sp>
      <p:sp>
        <p:nvSpPr>
          <p:cNvPr id="10" name="Shape 7"/>
          <p:cNvSpPr/>
          <p:nvPr/>
        </p:nvSpPr>
        <p:spPr>
          <a:xfrm>
            <a:off x="714375" y="3095030"/>
            <a:ext cx="3714750" cy="169019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714375" y="3095030"/>
            <a:ext cx="3714750" cy="35719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2" name="Text 9"/>
          <p:cNvSpPr/>
          <p:nvPr/>
        </p:nvSpPr>
        <p:spPr>
          <a:xfrm>
            <a:off x="928688" y="3309342"/>
            <a:ext cx="3286125" cy="328613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3C34"/>
                </a:solidFill>
              </a:rPr>
              <a:t>행정 · 사무 · 자산 분야</a:t>
            </a:r>
            <a:endParaRPr lang="en-US" sz="1193" dirty="0"/>
          </a:p>
        </p:txBody>
      </p:sp>
      <p:sp>
        <p:nvSpPr>
          <p:cNvPr id="13" name="Text 10"/>
          <p:cNvSpPr/>
          <p:nvPr/>
        </p:nvSpPr>
        <p:spPr>
          <a:xfrm>
            <a:off x="928688" y="3780830"/>
            <a:ext cx="3286125" cy="7543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박요섭 장로 (위원장 겸임)
 박정규 장로
 전대영 장로</a:t>
            </a:r>
            <a:endParaRPr lang="en-US" sz="1159" dirty="0"/>
          </a:p>
        </p:txBody>
      </p:sp>
      <p:sp>
        <p:nvSpPr>
          <p:cNvPr id="14" name="Shape 11"/>
          <p:cNvSpPr/>
          <p:nvPr/>
        </p:nvSpPr>
        <p:spPr>
          <a:xfrm>
            <a:off x="4714875" y="3095030"/>
            <a:ext cx="3714750" cy="169019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" name="Shape 12"/>
          <p:cNvSpPr/>
          <p:nvPr/>
        </p:nvSpPr>
        <p:spPr>
          <a:xfrm>
            <a:off x="4714875" y="3095030"/>
            <a:ext cx="3714750" cy="35719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6" name="Text 13"/>
          <p:cNvSpPr/>
          <p:nvPr/>
        </p:nvSpPr>
        <p:spPr>
          <a:xfrm>
            <a:off x="4929188" y="3309342"/>
            <a:ext cx="3286125" cy="328613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3C34"/>
                </a:solidFill>
              </a:rPr>
              <a:t>회계 (재정) 분야</a:t>
            </a:r>
            <a:endParaRPr lang="en-US" sz="1193" dirty="0"/>
          </a:p>
        </p:txBody>
      </p:sp>
      <p:sp>
        <p:nvSpPr>
          <p:cNvPr id="17" name="Text 14"/>
          <p:cNvSpPr/>
          <p:nvPr/>
        </p:nvSpPr>
        <p:spPr>
          <a:xfrm>
            <a:off x="4929188" y="3780830"/>
            <a:ext cx="3286125" cy="7543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신동근 장로
 김인환 장로
 이정호 장로</a:t>
            </a:r>
            <a:endParaRPr lang="en-US" sz="11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4375" y="571500"/>
            <a:ext cx="7715250" cy="76259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714375" y="1326952"/>
            <a:ext cx="7715250" cy="7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5" name="Text 2"/>
          <p:cNvSpPr/>
          <p:nvPr/>
        </p:nvSpPr>
        <p:spPr>
          <a:xfrm>
            <a:off x="714375" y="571500"/>
            <a:ext cx="77152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kern="0" spc="-1" dirty="0">
                <a:solidFill>
                  <a:srgbClr val="1A3C34"/>
                </a:solidFill>
              </a:rPr>
              <a:t>재정부 당부 사항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714375" y="1469827"/>
            <a:ext cx="7715250" cy="110298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" name="Shape 4"/>
          <p:cNvSpPr/>
          <p:nvPr/>
        </p:nvSpPr>
        <p:spPr>
          <a:xfrm>
            <a:off x="714375" y="1469827"/>
            <a:ext cx="57150" cy="1102984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8" name="Text 5"/>
          <p:cNvSpPr/>
          <p:nvPr/>
        </p:nvSpPr>
        <p:spPr>
          <a:xfrm>
            <a:off x="842963" y="1598414"/>
            <a:ext cx="7458075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1A3C34"/>
                </a:solidFill>
              </a:rPr>
              <a:t>예산(재정) 청구 시 유의 사항</a:t>
            </a:r>
            <a:endParaRPr lang="en-US" sz="1295" dirty="0"/>
          </a:p>
        </p:txBody>
      </p:sp>
      <p:sp>
        <p:nvSpPr>
          <p:cNvPr id="9" name="Text 6"/>
          <p:cNvSpPr/>
          <p:nvPr/>
        </p:nvSpPr>
        <p:spPr>
          <a:xfrm>
            <a:off x="842963" y="1941314"/>
            <a:ext cx="7458075" cy="50290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• </a:t>
            </a:r>
            <a:r>
              <a:rPr lang="en-US" sz="1090" b="1" dirty="0">
                <a:solidFill>
                  <a:srgbClr val="C0392B"/>
                </a:solidFill>
              </a:rPr>
              <a:t>1개월 소요액 기준</a:t>
            </a:r>
            <a:r>
              <a:rPr lang="en-US" sz="1159" dirty="0">
                <a:solidFill>
                  <a:srgbClr val="333333"/>
                </a:solidFill>
              </a:rPr>
              <a:t>으로 매월 정기적으로 청구하여 주시기 바랍니다.
 • 과다 청구를 지양하고 실제 집행 계획에 근거한 청구를 부탁드립니다.</a:t>
            </a:r>
            <a:endParaRPr lang="en-US" sz="1159" dirty="0"/>
          </a:p>
        </p:txBody>
      </p:sp>
      <p:sp>
        <p:nvSpPr>
          <p:cNvPr id="10" name="Shape 7"/>
          <p:cNvSpPr/>
          <p:nvPr/>
        </p:nvSpPr>
        <p:spPr>
          <a:xfrm>
            <a:off x="714375" y="2644248"/>
            <a:ext cx="7715250" cy="1262993"/>
          </a:xfrm>
          <a:prstGeom prst="rect">
            <a:avLst/>
          </a:prstGeom>
          <a:solidFill>
            <a:srgbClr val="E8F0EE"/>
          </a:solidFill>
          <a:ln/>
        </p:spPr>
      </p:sp>
      <p:sp>
        <p:nvSpPr>
          <p:cNvPr id="11" name="Shape 8"/>
          <p:cNvSpPr/>
          <p:nvPr/>
        </p:nvSpPr>
        <p:spPr>
          <a:xfrm>
            <a:off x="714375" y="2644248"/>
            <a:ext cx="57150" cy="1262993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12" name="Text 9"/>
          <p:cNvSpPr/>
          <p:nvPr/>
        </p:nvSpPr>
        <p:spPr>
          <a:xfrm>
            <a:off x="842963" y="2772835"/>
            <a:ext cx="7458075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1A3C34"/>
                </a:solidFill>
              </a:rPr>
              <a:t>연말 잔고에 대한 재정부 환입 조치</a:t>
            </a:r>
            <a:endParaRPr lang="en-US" sz="1295" dirty="0"/>
          </a:p>
        </p:txBody>
      </p:sp>
      <p:sp>
        <p:nvSpPr>
          <p:cNvPr id="13" name="Text 10"/>
          <p:cNvSpPr/>
          <p:nvPr/>
        </p:nvSpPr>
        <p:spPr>
          <a:xfrm>
            <a:off x="842963" y="3115735"/>
            <a:ext cx="7458075" cy="486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• 예산의 약 </a:t>
            </a:r>
            <a:r>
              <a:rPr lang="en-US" altLang="ko-KR" sz="1808" b="1" dirty="0">
                <a:solidFill>
                  <a:srgbClr val="1A3C34"/>
                </a:solidFill>
              </a:rPr>
              <a:t>1~2</a:t>
            </a:r>
            <a:r>
              <a:rPr lang="en-US" sz="1808" b="1" dirty="0">
                <a:solidFill>
                  <a:srgbClr val="1A3C34"/>
                </a:solidFill>
              </a:rPr>
              <a:t>%</a:t>
            </a:r>
            <a:r>
              <a:rPr lang="en-US" sz="1159" dirty="0">
                <a:solidFill>
                  <a:srgbClr val="333333"/>
                </a:solidFill>
              </a:rPr>
              <a:t> 금액을 제외한 </a:t>
            </a:r>
            <a:r>
              <a:rPr lang="en-US" sz="1159" b="1" dirty="0">
                <a:solidFill>
                  <a:schemeClr val="accent2">
                    <a:lumMod val="75000"/>
                  </a:schemeClr>
                </a:solidFill>
              </a:rPr>
              <a:t>모든 잔고</a:t>
            </a:r>
            <a:r>
              <a:rPr lang="en-US" sz="1159" dirty="0">
                <a:solidFill>
                  <a:srgbClr val="333333"/>
                </a:solidFill>
              </a:rPr>
              <a:t>는 </a:t>
            </a:r>
            <a:r>
              <a:rPr lang="en-US" sz="1090" b="1" dirty="0">
                <a:solidFill>
                  <a:srgbClr val="C0392B"/>
                </a:solidFill>
              </a:rPr>
              <a:t>재정부 환입 처리</a:t>
            </a:r>
            <a:r>
              <a:rPr lang="en-US" sz="1159" dirty="0">
                <a:solidFill>
                  <a:srgbClr val="333333"/>
                </a:solidFill>
              </a:rPr>
              <a:t>합니다.
 • 교회의 효율적인 자금 운용과 정확한 예산 편성을 위한 조치이오니 적극 협조 바랍니다.</a:t>
            </a:r>
            <a:endParaRPr lang="en-US" sz="11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571500"/>
            <a:ext cx="8001000" cy="76259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71500" y="1326952"/>
            <a:ext cx="8001000" cy="7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571500"/>
            <a:ext cx="800100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kern="0" spc="-1" dirty="0">
                <a:solidFill>
                  <a:srgbClr val="1A3C34"/>
                </a:solidFill>
              </a:rPr>
              <a:t>감사 제출 서류 및 방법 안내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571500" y="1612702"/>
            <a:ext cx="1840440" cy="205184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400" b="1" dirty="0">
                <a:solidFill>
                  <a:srgbClr val="1A3C34"/>
                </a:solidFill>
              </a:rPr>
              <a:t>감사 제출 서류 (필수)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571500" y="2041327"/>
            <a:ext cx="214313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090" b="1" dirty="0">
                <a:solidFill>
                  <a:srgbClr val="D4AF37"/>
                </a:solidFill>
              </a:rPr>
              <a:t>01</a:t>
            </a:r>
            <a:endParaRPr lang="en-US" sz="1090" dirty="0"/>
          </a:p>
        </p:txBody>
      </p:sp>
      <p:sp>
        <p:nvSpPr>
          <p:cNvPr id="8" name="Text 5"/>
          <p:cNvSpPr/>
          <p:nvPr/>
        </p:nvSpPr>
        <p:spPr>
          <a:xfrm>
            <a:off x="892969" y="2041327"/>
            <a:ext cx="1468351" cy="23012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b="1" dirty="0">
                <a:solidFill>
                  <a:srgbClr val="333333"/>
                </a:solidFill>
              </a:rPr>
              <a:t>회계장부 (금전출납부)</a:t>
            </a:r>
            <a:endParaRPr lang="en-US" sz="1159" b="1" dirty="0"/>
          </a:p>
        </p:txBody>
      </p:sp>
      <p:sp>
        <p:nvSpPr>
          <p:cNvPr id="9" name="Text 6"/>
          <p:cNvSpPr/>
          <p:nvPr/>
        </p:nvSpPr>
        <p:spPr>
          <a:xfrm>
            <a:off x="571500" y="2421368"/>
            <a:ext cx="214313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090" b="1" dirty="0">
                <a:solidFill>
                  <a:srgbClr val="D4AF37"/>
                </a:solidFill>
              </a:rPr>
              <a:t>02</a:t>
            </a:r>
            <a:endParaRPr lang="en-US" sz="1090" dirty="0"/>
          </a:p>
        </p:txBody>
      </p:sp>
      <p:sp>
        <p:nvSpPr>
          <p:cNvPr id="10" name="Text 7"/>
          <p:cNvSpPr/>
          <p:nvPr/>
        </p:nvSpPr>
        <p:spPr>
          <a:xfrm>
            <a:off x="892969" y="2421368"/>
            <a:ext cx="1184620" cy="23012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b="1" dirty="0">
                <a:solidFill>
                  <a:srgbClr val="333333"/>
                </a:solidFill>
              </a:rPr>
              <a:t>수입 · 지출 결의서</a:t>
            </a:r>
            <a:endParaRPr lang="en-US" sz="1159" b="1" dirty="0"/>
          </a:p>
        </p:txBody>
      </p:sp>
      <p:sp>
        <p:nvSpPr>
          <p:cNvPr id="11" name="Text 8"/>
          <p:cNvSpPr/>
          <p:nvPr/>
        </p:nvSpPr>
        <p:spPr>
          <a:xfrm>
            <a:off x="571500" y="2801410"/>
            <a:ext cx="214313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090" b="1" dirty="0">
                <a:solidFill>
                  <a:srgbClr val="D4AF37"/>
                </a:solidFill>
              </a:rPr>
              <a:t>03</a:t>
            </a:r>
            <a:endParaRPr lang="en-US" sz="1090" dirty="0"/>
          </a:p>
        </p:txBody>
      </p:sp>
      <p:sp>
        <p:nvSpPr>
          <p:cNvPr id="12" name="Text 9"/>
          <p:cNvSpPr/>
          <p:nvPr/>
        </p:nvSpPr>
        <p:spPr>
          <a:xfrm>
            <a:off x="892969" y="2801410"/>
            <a:ext cx="3111429" cy="23012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ko-KR" altLang="en-US" sz="1159" b="1" dirty="0">
                <a:solidFill>
                  <a:srgbClr val="333333"/>
                </a:solidFill>
              </a:rPr>
              <a:t>세금계산</a:t>
            </a:r>
            <a:r>
              <a:rPr lang="en-US" altLang="ko-KR" sz="1159" b="1" dirty="0">
                <a:solidFill>
                  <a:srgbClr val="333333"/>
                </a:solidFill>
              </a:rPr>
              <a:t>, </a:t>
            </a:r>
            <a:r>
              <a:rPr lang="ko-KR" altLang="en-US" sz="1159" b="1" dirty="0">
                <a:solidFill>
                  <a:srgbClr val="333333"/>
                </a:solidFill>
              </a:rPr>
              <a:t>카드 매출전표</a:t>
            </a:r>
            <a:r>
              <a:rPr lang="en-US" altLang="ko-KR" sz="1159" b="1" dirty="0">
                <a:solidFill>
                  <a:srgbClr val="333333"/>
                </a:solidFill>
              </a:rPr>
              <a:t>, </a:t>
            </a:r>
            <a:r>
              <a:rPr lang="en-US" sz="1159" b="1" dirty="0" err="1">
                <a:solidFill>
                  <a:srgbClr val="333333"/>
                </a:solidFill>
              </a:rPr>
              <a:t>영수증</a:t>
            </a:r>
            <a:r>
              <a:rPr lang="en-US" sz="1159" b="1" dirty="0">
                <a:solidFill>
                  <a:srgbClr val="333333"/>
                </a:solidFill>
              </a:rPr>
              <a:t> 등 증빙서류 철</a:t>
            </a:r>
            <a:endParaRPr lang="en-US" sz="1159" b="1" dirty="0"/>
          </a:p>
        </p:txBody>
      </p:sp>
      <p:sp>
        <p:nvSpPr>
          <p:cNvPr id="13" name="Text 10"/>
          <p:cNvSpPr/>
          <p:nvPr/>
        </p:nvSpPr>
        <p:spPr>
          <a:xfrm>
            <a:off x="571500" y="3181452"/>
            <a:ext cx="214313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090" b="1" dirty="0">
                <a:solidFill>
                  <a:srgbClr val="D4AF37"/>
                </a:solidFill>
              </a:rPr>
              <a:t>04</a:t>
            </a:r>
            <a:endParaRPr lang="en-US" sz="1090" dirty="0"/>
          </a:p>
        </p:txBody>
      </p:sp>
      <p:sp>
        <p:nvSpPr>
          <p:cNvPr id="14" name="Text 11"/>
          <p:cNvSpPr/>
          <p:nvPr/>
        </p:nvSpPr>
        <p:spPr>
          <a:xfrm>
            <a:off x="892969" y="3199312"/>
            <a:ext cx="629981" cy="23012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b="1" dirty="0">
                <a:solidFill>
                  <a:srgbClr val="333333"/>
                </a:solidFill>
              </a:rPr>
              <a:t>은행 통장</a:t>
            </a:r>
            <a:endParaRPr lang="en-US" sz="1159" b="1" dirty="0"/>
          </a:p>
        </p:txBody>
      </p:sp>
      <p:sp>
        <p:nvSpPr>
          <p:cNvPr id="15" name="Text 12"/>
          <p:cNvSpPr/>
          <p:nvPr/>
        </p:nvSpPr>
        <p:spPr>
          <a:xfrm>
            <a:off x="892969" y="3461482"/>
            <a:ext cx="4057201" cy="18812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0070C0"/>
                </a:solidFill>
              </a:rPr>
              <a:t>* </a:t>
            </a:r>
            <a:r>
              <a:rPr lang="en-US" altLang="ko-KR" sz="1000" dirty="0">
                <a:solidFill>
                  <a:srgbClr val="0070C0"/>
                </a:solidFill>
              </a:rPr>
              <a:t>12.31</a:t>
            </a:r>
            <a:r>
              <a:rPr lang="ko-KR" altLang="en-US" sz="1000" dirty="0">
                <a:solidFill>
                  <a:srgbClr val="0070C0"/>
                </a:solidFill>
              </a:rPr>
              <a:t>일자 </a:t>
            </a:r>
            <a:r>
              <a:rPr lang="en-US" sz="1000" dirty="0" err="1">
                <a:solidFill>
                  <a:srgbClr val="0070C0"/>
                </a:solidFill>
              </a:rPr>
              <a:t>장부잔고와</a:t>
            </a:r>
            <a:r>
              <a:rPr lang="en-US" sz="1000" dirty="0">
                <a:solidFill>
                  <a:srgbClr val="0070C0"/>
                </a:solidFill>
              </a:rPr>
              <a:t> 통장 잔액 미일치 시 '</a:t>
            </a:r>
            <a:r>
              <a:rPr lang="en-US" sz="1050" b="1" dirty="0">
                <a:solidFill>
                  <a:srgbClr val="C00000"/>
                </a:solidFill>
              </a:rPr>
              <a:t>은행잔고 조정표</a:t>
            </a:r>
            <a:r>
              <a:rPr lang="en-US" sz="1000" dirty="0">
                <a:solidFill>
                  <a:srgbClr val="0070C0"/>
                </a:solidFill>
              </a:rPr>
              <a:t>' 작성 필수</a:t>
            </a:r>
          </a:p>
        </p:txBody>
      </p:sp>
      <p:sp>
        <p:nvSpPr>
          <p:cNvPr id="16" name="Text 13"/>
          <p:cNvSpPr/>
          <p:nvPr/>
        </p:nvSpPr>
        <p:spPr>
          <a:xfrm>
            <a:off x="571500" y="3795787"/>
            <a:ext cx="214313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090" b="1" dirty="0">
                <a:solidFill>
                  <a:srgbClr val="D4AF37"/>
                </a:solidFill>
              </a:rPr>
              <a:t>05</a:t>
            </a:r>
            <a:endParaRPr lang="en-US" sz="1090" dirty="0"/>
          </a:p>
        </p:txBody>
      </p:sp>
      <p:sp>
        <p:nvSpPr>
          <p:cNvPr id="17" name="Text 14"/>
          <p:cNvSpPr/>
          <p:nvPr/>
        </p:nvSpPr>
        <p:spPr>
          <a:xfrm>
            <a:off x="892969" y="3795787"/>
            <a:ext cx="1259960" cy="23012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59" b="1" dirty="0">
                <a:solidFill>
                  <a:srgbClr val="333333"/>
                </a:solidFill>
              </a:rPr>
              <a:t>예산 및 결산보고서</a:t>
            </a:r>
            <a:endParaRPr lang="en-US" sz="1159" b="1" dirty="0"/>
          </a:p>
        </p:txBody>
      </p:sp>
      <p:sp>
        <p:nvSpPr>
          <p:cNvPr id="18" name="Shape 15"/>
          <p:cNvSpPr/>
          <p:nvPr/>
        </p:nvSpPr>
        <p:spPr>
          <a:xfrm>
            <a:off x="5164931" y="1612702"/>
            <a:ext cx="3407569" cy="1307306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9" name="Shape 16"/>
          <p:cNvSpPr/>
          <p:nvPr/>
        </p:nvSpPr>
        <p:spPr>
          <a:xfrm>
            <a:off x="5164931" y="1612702"/>
            <a:ext cx="57150" cy="1307306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20" name="Text 17"/>
          <p:cNvSpPr/>
          <p:nvPr/>
        </p:nvSpPr>
        <p:spPr>
          <a:xfrm>
            <a:off x="5379244" y="1827014"/>
            <a:ext cx="596317" cy="1417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1100" b="1" dirty="0">
                <a:solidFill>
                  <a:srgbClr val="D4AF37"/>
                </a:solidFill>
              </a:rPr>
              <a:t>제출 방법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5379244" y="2062758"/>
            <a:ext cx="2978944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박스 또는 1호 봉투에 넣어 제출
</a:t>
            </a:r>
            <a:r>
              <a:rPr lang="en-US" sz="987" b="1" dirty="0">
                <a:solidFill>
                  <a:srgbClr val="D4AF37"/>
                </a:solidFill>
              </a:rPr>
              <a:t>(부서명, 부서장 및 회계담당자 성명, 연락처 기재 필수)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5164931" y="3134320"/>
            <a:ext cx="3407569" cy="125194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3" name="Shape 20"/>
          <p:cNvSpPr/>
          <p:nvPr/>
        </p:nvSpPr>
        <p:spPr>
          <a:xfrm>
            <a:off x="5164931" y="3134320"/>
            <a:ext cx="3407569" cy="28575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24" name="Text 21"/>
          <p:cNvSpPr/>
          <p:nvPr/>
        </p:nvSpPr>
        <p:spPr>
          <a:xfrm>
            <a:off x="5379244" y="3348633"/>
            <a:ext cx="2978944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3C34"/>
                </a:solidFill>
              </a:rPr>
              <a:t>문의처</a:t>
            </a:r>
            <a:endParaRPr lang="en-US" sz="784" dirty="0"/>
          </a:p>
        </p:txBody>
      </p:sp>
      <p:sp>
        <p:nvSpPr>
          <p:cNvPr id="25" name="Text 22"/>
          <p:cNvSpPr/>
          <p:nvPr/>
        </p:nvSpPr>
        <p:spPr>
          <a:xfrm>
            <a:off x="5379244" y="3584377"/>
            <a:ext cx="2978944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3C34"/>
                </a:solidFill>
              </a:rPr>
              <a:t>박요섭 장로</a:t>
            </a:r>
            <a:endParaRPr lang="en-US" sz="1397" dirty="0"/>
          </a:p>
        </p:txBody>
      </p:sp>
      <p:sp>
        <p:nvSpPr>
          <p:cNvPr id="26" name="Text 23"/>
          <p:cNvSpPr/>
          <p:nvPr/>
        </p:nvSpPr>
        <p:spPr>
          <a:xfrm>
            <a:off x="5379244" y="3909417"/>
            <a:ext cx="2978944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010-9347-8272</a:t>
            </a:r>
            <a:endParaRPr lang="en-US" sz="11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571500"/>
            <a:ext cx="8286750" cy="10126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576983"/>
            <a:ext cx="8286750" cy="7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571500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436" b="1" kern="0" spc="-1" dirty="0">
                <a:solidFill>
                  <a:srgbClr val="1A3C34"/>
                </a:solidFill>
              </a:rPr>
              <a:t>감사의 목적과 비전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184077"/>
            <a:ext cx="82867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신뢰성 확보와 청지기적 책임 실현을 위한 3대 목표</a:t>
            </a:r>
            <a:endParaRPr lang="en-US" sz="1269" dirty="0"/>
          </a:p>
        </p:txBody>
      </p:sp>
      <p:sp>
        <p:nvSpPr>
          <p:cNvPr id="7" name="Shape 4"/>
          <p:cNvSpPr/>
          <p:nvPr/>
        </p:nvSpPr>
        <p:spPr>
          <a:xfrm>
            <a:off x="428625" y="2005608"/>
            <a:ext cx="2571750" cy="256639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2005608"/>
            <a:ext cx="2571750" cy="42863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9" name="Text 6"/>
          <p:cNvSpPr/>
          <p:nvPr/>
        </p:nvSpPr>
        <p:spPr>
          <a:xfrm>
            <a:off x="642938" y="2291358"/>
            <a:ext cx="21431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3077" b="1" dirty="0">
                <a:solidFill>
                  <a:srgbClr val="E0E0E0"/>
                </a:solidFill>
              </a:rPr>
              <a:t>01</a:t>
            </a:r>
            <a:endParaRPr lang="en-US" sz="3077" dirty="0"/>
          </a:p>
        </p:txBody>
      </p:sp>
      <p:sp>
        <p:nvSpPr>
          <p:cNvPr id="10" name="Text 7"/>
          <p:cNvSpPr/>
          <p:nvPr/>
        </p:nvSpPr>
        <p:spPr>
          <a:xfrm>
            <a:off x="642938" y="2862858"/>
            <a:ext cx="214312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3C34"/>
                </a:solidFill>
              </a:rPr>
              <a:t>신뢰성 확보</a:t>
            </a:r>
            <a:endParaRPr lang="en-US" sz="1397" dirty="0"/>
          </a:p>
        </p:txBody>
      </p:sp>
      <p:sp>
        <p:nvSpPr>
          <p:cNvPr id="11" name="Text 8"/>
          <p:cNvSpPr/>
          <p:nvPr/>
        </p:nvSpPr>
        <p:spPr>
          <a:xfrm>
            <a:off x="642938" y="3295055"/>
            <a:ext cx="2143125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교회의 재정 상태가 투명하고 적정하게 관리되고 있는지 </a:t>
            </a:r>
            <a:r>
              <a:rPr lang="en-US" sz="885" b="1" dirty="0">
                <a:solidFill>
                  <a:srgbClr val="1A3C34"/>
                </a:solidFill>
              </a:rPr>
              <a:t>회계 기준에 따라 확인</a:t>
            </a:r>
            <a:r>
              <a:rPr lang="en-US" sz="942" dirty="0">
                <a:solidFill>
                  <a:srgbClr val="444444"/>
                </a:solidFill>
              </a:rPr>
              <a:t>하여 대내외적 신뢰성을 확보합니다.</a:t>
            </a:r>
            <a:endParaRPr lang="en-US" sz="942" dirty="0"/>
          </a:p>
        </p:txBody>
      </p:sp>
      <p:sp>
        <p:nvSpPr>
          <p:cNvPr id="12" name="Shape 9"/>
          <p:cNvSpPr/>
          <p:nvPr/>
        </p:nvSpPr>
        <p:spPr>
          <a:xfrm>
            <a:off x="3286125" y="2005608"/>
            <a:ext cx="2571750" cy="256639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10"/>
          <p:cNvSpPr/>
          <p:nvPr/>
        </p:nvSpPr>
        <p:spPr>
          <a:xfrm>
            <a:off x="3286125" y="2005608"/>
            <a:ext cx="2571750" cy="42863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14" name="Text 11"/>
          <p:cNvSpPr/>
          <p:nvPr/>
        </p:nvSpPr>
        <p:spPr>
          <a:xfrm>
            <a:off x="3500438" y="2291358"/>
            <a:ext cx="21431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3077" b="1" dirty="0">
                <a:solidFill>
                  <a:srgbClr val="E0E0E0"/>
                </a:solidFill>
              </a:rPr>
              <a:t>02</a:t>
            </a:r>
            <a:endParaRPr lang="en-US" sz="3077" dirty="0"/>
          </a:p>
        </p:txBody>
      </p:sp>
      <p:sp>
        <p:nvSpPr>
          <p:cNvPr id="15" name="Text 12"/>
          <p:cNvSpPr/>
          <p:nvPr/>
        </p:nvSpPr>
        <p:spPr>
          <a:xfrm>
            <a:off x="3500438" y="2862858"/>
            <a:ext cx="214312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3C34"/>
                </a:solidFill>
              </a:rPr>
              <a:t>청지기적 책임</a:t>
            </a:r>
            <a:endParaRPr lang="en-US" sz="1397" dirty="0"/>
          </a:p>
        </p:txBody>
      </p:sp>
      <p:sp>
        <p:nvSpPr>
          <p:cNvPr id="16" name="Text 13"/>
          <p:cNvSpPr/>
          <p:nvPr/>
        </p:nvSpPr>
        <p:spPr>
          <a:xfrm>
            <a:off x="3500438" y="3295055"/>
            <a:ext cx="2143125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재정뿐만 아니라 모든 업무 활동이 교회의 비전과 목적에 맞게 수행되도록 </a:t>
            </a:r>
            <a:r>
              <a:rPr lang="en-US" sz="885" b="1" dirty="0">
                <a:solidFill>
                  <a:srgbClr val="1A3C34"/>
                </a:solidFill>
              </a:rPr>
              <a:t>청지기적 책임을 인식</a:t>
            </a:r>
            <a:r>
              <a:rPr lang="en-US" sz="942" dirty="0">
                <a:solidFill>
                  <a:srgbClr val="444444"/>
                </a:solidFill>
              </a:rPr>
              <a:t>하고 실천하게 합니다.</a:t>
            </a:r>
            <a:endParaRPr lang="en-US" sz="942" dirty="0"/>
          </a:p>
        </p:txBody>
      </p:sp>
      <p:sp>
        <p:nvSpPr>
          <p:cNvPr id="17" name="Shape 14"/>
          <p:cNvSpPr/>
          <p:nvPr/>
        </p:nvSpPr>
        <p:spPr>
          <a:xfrm>
            <a:off x="6143625" y="2005608"/>
            <a:ext cx="2571750" cy="256639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Shape 15"/>
          <p:cNvSpPr/>
          <p:nvPr/>
        </p:nvSpPr>
        <p:spPr>
          <a:xfrm>
            <a:off x="6143625" y="2005608"/>
            <a:ext cx="2571750" cy="42863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19" name="Text 16"/>
          <p:cNvSpPr/>
          <p:nvPr/>
        </p:nvSpPr>
        <p:spPr>
          <a:xfrm>
            <a:off x="6357938" y="2291358"/>
            <a:ext cx="21431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3077" b="1" dirty="0">
                <a:solidFill>
                  <a:srgbClr val="E0E0E0"/>
                </a:solidFill>
              </a:rPr>
              <a:t>03</a:t>
            </a:r>
            <a:endParaRPr lang="en-US" sz="3077" dirty="0"/>
          </a:p>
        </p:txBody>
      </p:sp>
      <p:sp>
        <p:nvSpPr>
          <p:cNvPr id="20" name="Text 17"/>
          <p:cNvSpPr/>
          <p:nvPr/>
        </p:nvSpPr>
        <p:spPr>
          <a:xfrm>
            <a:off x="6357938" y="2862858"/>
            <a:ext cx="2143125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3C34"/>
                </a:solidFill>
              </a:rPr>
              <a:t>건전성 강화</a:t>
            </a:r>
            <a:endParaRPr lang="en-US" sz="1397" dirty="0"/>
          </a:p>
        </p:txBody>
      </p:sp>
      <p:sp>
        <p:nvSpPr>
          <p:cNvPr id="21" name="Text 18"/>
          <p:cNvSpPr/>
          <p:nvPr/>
        </p:nvSpPr>
        <p:spPr>
          <a:xfrm>
            <a:off x="6357938" y="3295055"/>
            <a:ext cx="2143125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합리적인 감사 과정을 통해 교회의 재정 및 행정적 </a:t>
            </a:r>
            <a:r>
              <a:rPr lang="en-US" sz="885" b="1" dirty="0">
                <a:solidFill>
                  <a:srgbClr val="1A3C34"/>
                </a:solidFill>
              </a:rPr>
              <a:t>건전성을 확보</a:t>
            </a:r>
            <a:r>
              <a:rPr lang="en-US" sz="942" dirty="0">
                <a:solidFill>
                  <a:srgbClr val="444444"/>
                </a:solidFill>
              </a:rPr>
              <a:t>하고 교회의 비전 달성을 효과적으로 돕습니다.</a:t>
            </a:r>
            <a:endParaRPr lang="en-US" sz="9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4" name="Text 1"/>
          <p:cNvSpPr/>
          <p:nvPr/>
        </p:nvSpPr>
        <p:spPr>
          <a:xfrm>
            <a:off x="171450" y="4471988"/>
            <a:ext cx="1126731" cy="500063"/>
          </a:xfrm>
          <a:prstGeom prst="rect">
            <a:avLst/>
          </a:prstGeom>
          <a:noFill/>
          <a:ln/>
        </p:spPr>
        <p:txBody>
          <a:bodyPr wrap="square" lIns="127508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투명한 재정,
신뢰받는 교회</a:t>
            </a:r>
            <a:endParaRPr lang="en-US" sz="1193" dirty="0"/>
          </a:p>
        </p:txBody>
      </p:sp>
      <p:sp>
        <p:nvSpPr>
          <p:cNvPr id="5" name="Text 2"/>
          <p:cNvSpPr/>
          <p:nvPr/>
        </p:nvSpPr>
        <p:spPr>
          <a:xfrm>
            <a:off x="4086225" y="571500"/>
            <a:ext cx="462915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kern="0" spc="-1" dirty="0">
                <a:solidFill>
                  <a:srgbClr val="1A3C34"/>
                </a:solidFill>
              </a:rPr>
              <a:t>감사 대상 및 범위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4086225" y="1078706"/>
            <a:ext cx="4629150" cy="350044"/>
          </a:xfrm>
          <a:prstGeom prst="rect">
            <a:avLst/>
          </a:prstGeom>
          <a:noFill/>
          <a:ln/>
        </p:spPr>
        <p:txBody>
          <a:bodyPr wrap="square" lIns="0" tIns="0" rIns="0" bIns="102108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포괄적 감사를 통한 전체 재정 투명성 확보</a:t>
            </a:r>
            <a:endParaRPr lang="en-US" sz="1269" dirty="0"/>
          </a:p>
        </p:txBody>
      </p:sp>
      <p:sp>
        <p:nvSpPr>
          <p:cNvPr id="7" name="Text 4"/>
          <p:cNvSpPr/>
          <p:nvPr/>
        </p:nvSpPr>
        <p:spPr>
          <a:xfrm>
            <a:off x="4086225" y="1543050"/>
            <a:ext cx="1734449" cy="1867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b="1" dirty="0">
                <a:solidFill>
                  <a:srgbClr val="1A3C34"/>
                </a:solidFill>
              </a:rPr>
              <a:t>감사 대상 회계연도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086225" y="1821656"/>
            <a:ext cx="4629150" cy="573286"/>
          </a:xfrm>
          <a:prstGeom prst="rect">
            <a:avLst/>
          </a:prstGeom>
          <a:solidFill>
            <a:srgbClr val="E8F0EE"/>
          </a:solidFill>
          <a:ln/>
        </p:spPr>
      </p:sp>
      <p:sp>
        <p:nvSpPr>
          <p:cNvPr id="9" name="Shape 6"/>
          <p:cNvSpPr/>
          <p:nvPr/>
        </p:nvSpPr>
        <p:spPr>
          <a:xfrm>
            <a:off x="4086225" y="1821656"/>
            <a:ext cx="28575" cy="573286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0" name="Text 7"/>
          <p:cNvSpPr/>
          <p:nvPr/>
        </p:nvSpPr>
        <p:spPr>
          <a:xfrm>
            <a:off x="4086225" y="1821656"/>
            <a:ext cx="4629150" cy="573286"/>
          </a:xfrm>
          <a:prstGeom prst="rect">
            <a:avLst/>
          </a:prstGeom>
          <a:noFill/>
          <a:ln/>
        </p:spPr>
        <p:txBody>
          <a:bodyPr wrap="square" lIns="102108" tIns="102108" rIns="102108" bIns="102108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b="1" dirty="0">
                <a:solidFill>
                  <a:srgbClr val="333333"/>
                </a:solidFill>
              </a:rPr>
              <a:t>2025회계연도</a:t>
            </a:r>
            <a:r>
              <a:rPr lang="en-US" sz="987" b="1" dirty="0">
                <a:solidFill>
                  <a:srgbClr val="333333"/>
                </a:solidFill>
              </a:rPr>
              <a:t>
</a:t>
            </a:r>
            <a:r>
              <a:rPr lang="en-US" sz="1200" dirty="0">
                <a:solidFill>
                  <a:srgbClr val="555555"/>
                </a:solidFill>
              </a:rPr>
              <a:t>(2025년 1월 1일 ~ 2025년 </a:t>
            </a:r>
            <a:r>
              <a:rPr lang="en-US" sz="1200" b="1" dirty="0">
                <a:solidFill>
                  <a:srgbClr val="C00000"/>
                </a:solidFill>
              </a:rPr>
              <a:t>12월 31일</a:t>
            </a:r>
            <a:r>
              <a:rPr lang="en-US" sz="1200" dirty="0">
                <a:solidFill>
                  <a:srgbClr val="555555"/>
                </a:solidFill>
              </a:rPr>
              <a:t>)</a:t>
            </a:r>
            <a:endParaRPr lang="en-US" sz="987" dirty="0"/>
          </a:p>
        </p:txBody>
      </p:sp>
      <p:sp>
        <p:nvSpPr>
          <p:cNvPr id="11" name="Text 8"/>
          <p:cNvSpPr/>
          <p:nvPr/>
        </p:nvSpPr>
        <p:spPr>
          <a:xfrm>
            <a:off x="4086225" y="2494955"/>
            <a:ext cx="2032608" cy="18678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b="1" dirty="0">
                <a:solidFill>
                  <a:srgbClr val="1A3C34"/>
                </a:solidFill>
              </a:rPr>
              <a:t>감사 대상 기관 및 부서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086225" y="2773561"/>
            <a:ext cx="48332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4229100" y="2782491"/>
            <a:ext cx="50664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일반 부서</a:t>
            </a:r>
            <a:endParaRPr lang="en-US" sz="885" dirty="0"/>
          </a:p>
        </p:txBody>
      </p:sp>
      <p:sp>
        <p:nvSpPr>
          <p:cNvPr id="14" name="Text 11"/>
          <p:cNvSpPr/>
          <p:nvPr/>
        </p:nvSpPr>
        <p:spPr>
          <a:xfrm>
            <a:off x="4229100" y="2995017"/>
            <a:ext cx="2701060" cy="1705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666666"/>
                </a:solidFill>
              </a:rPr>
              <a:t>당회, 재정부, 사무처, 제직회 소속 모든 부서</a:t>
            </a:r>
            <a:endParaRPr lang="en-US" sz="1100" b="1" dirty="0"/>
          </a:p>
        </p:txBody>
      </p:sp>
      <p:sp>
        <p:nvSpPr>
          <p:cNvPr id="15" name="Text 12"/>
          <p:cNvSpPr/>
          <p:nvPr/>
        </p:nvSpPr>
        <p:spPr>
          <a:xfrm>
            <a:off x="4086225" y="3223617"/>
            <a:ext cx="48332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16" name="Text 13"/>
          <p:cNvSpPr/>
          <p:nvPr/>
        </p:nvSpPr>
        <p:spPr>
          <a:xfrm>
            <a:off x="4229100" y="3232547"/>
            <a:ext cx="50664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특별 회계</a:t>
            </a:r>
            <a:endParaRPr lang="en-US" sz="885" dirty="0"/>
          </a:p>
        </p:txBody>
      </p:sp>
      <p:sp>
        <p:nvSpPr>
          <p:cNvPr id="17" name="Text 14"/>
          <p:cNvSpPr/>
          <p:nvPr/>
        </p:nvSpPr>
        <p:spPr>
          <a:xfrm>
            <a:off x="4229100" y="3445073"/>
            <a:ext cx="2003754" cy="1705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666666"/>
                </a:solidFill>
              </a:rPr>
              <a:t>선교회계, 비전회계, 장학회계 등</a:t>
            </a:r>
            <a:endParaRPr lang="en-US" sz="1100" b="1" dirty="0"/>
          </a:p>
        </p:txBody>
      </p:sp>
      <p:sp>
        <p:nvSpPr>
          <p:cNvPr id="18" name="Text 15"/>
          <p:cNvSpPr/>
          <p:nvPr/>
        </p:nvSpPr>
        <p:spPr>
          <a:xfrm>
            <a:off x="4086225" y="3673673"/>
            <a:ext cx="48332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D4AF37"/>
                </a:solidFill>
              </a:rPr>
              <a:t>•</a:t>
            </a:r>
            <a:endParaRPr lang="en-US" sz="885" dirty="0"/>
          </a:p>
        </p:txBody>
      </p:sp>
      <p:sp>
        <p:nvSpPr>
          <p:cNvPr id="19" name="Text 16"/>
          <p:cNvSpPr/>
          <p:nvPr/>
        </p:nvSpPr>
        <p:spPr>
          <a:xfrm>
            <a:off x="4229100" y="3682603"/>
            <a:ext cx="104672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부설 기관 및 위원회</a:t>
            </a:r>
            <a:endParaRPr lang="en-US" sz="885" dirty="0"/>
          </a:p>
        </p:txBody>
      </p:sp>
      <p:sp>
        <p:nvSpPr>
          <p:cNvPr id="20" name="Text 17"/>
          <p:cNvSpPr/>
          <p:nvPr/>
        </p:nvSpPr>
        <p:spPr>
          <a:xfrm>
            <a:off x="4229100" y="3895130"/>
            <a:ext cx="3119444" cy="17056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666666"/>
                </a:solidFill>
              </a:rPr>
              <a:t>로뎀, 노인대학, 유치원 등 재정지원 받는 모든 기관</a:t>
            </a:r>
            <a:endParaRPr lang="en-US" sz="11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750" y="571500"/>
            <a:ext cx="49149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kern="0" spc="-1" dirty="0">
                <a:solidFill>
                  <a:srgbClr val="1A3C34"/>
                </a:solidFill>
              </a:rPr>
              <a:t>감사 일정 및 절차</a:t>
            </a:r>
            <a:endParaRPr lang="en-US" sz="2121" dirty="0"/>
          </a:p>
        </p:txBody>
      </p:sp>
      <p:sp>
        <p:nvSpPr>
          <p:cNvPr id="4" name="Text 1"/>
          <p:cNvSpPr/>
          <p:nvPr/>
        </p:nvSpPr>
        <p:spPr>
          <a:xfrm>
            <a:off x="285750" y="1078706"/>
            <a:ext cx="4914900" cy="335756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체계적 일정 관리로 효율적 감사 수행</a:t>
            </a:r>
            <a:endParaRPr lang="en-US" sz="1269" dirty="0"/>
          </a:p>
        </p:txBody>
      </p:sp>
      <p:sp>
        <p:nvSpPr>
          <p:cNvPr id="5" name="Shape 2"/>
          <p:cNvSpPr/>
          <p:nvPr/>
        </p:nvSpPr>
        <p:spPr>
          <a:xfrm>
            <a:off x="285750" y="1557338"/>
            <a:ext cx="1228725" cy="346472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6" name="Shape 3"/>
          <p:cNvSpPr/>
          <p:nvPr/>
        </p:nvSpPr>
        <p:spPr>
          <a:xfrm>
            <a:off x="285750" y="1875234"/>
            <a:ext cx="1228725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7" name="Text 4"/>
          <p:cNvSpPr/>
          <p:nvPr/>
        </p:nvSpPr>
        <p:spPr>
          <a:xfrm>
            <a:off x="285750" y="1557338"/>
            <a:ext cx="1228725" cy="346472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구분</a:t>
            </a:r>
            <a:endParaRPr lang="en-US" sz="885" dirty="0"/>
          </a:p>
        </p:txBody>
      </p:sp>
      <p:sp>
        <p:nvSpPr>
          <p:cNvPr id="8" name="Shape 5"/>
          <p:cNvSpPr/>
          <p:nvPr/>
        </p:nvSpPr>
        <p:spPr>
          <a:xfrm>
            <a:off x="1514475" y="1557338"/>
            <a:ext cx="1720193" cy="346472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9" name="Shape 6"/>
          <p:cNvSpPr/>
          <p:nvPr/>
        </p:nvSpPr>
        <p:spPr>
          <a:xfrm>
            <a:off x="1514475" y="1875234"/>
            <a:ext cx="1720193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10" name="Text 7"/>
          <p:cNvSpPr/>
          <p:nvPr/>
        </p:nvSpPr>
        <p:spPr>
          <a:xfrm>
            <a:off x="1514475" y="1557338"/>
            <a:ext cx="1720193" cy="346472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일시</a:t>
            </a:r>
            <a:endParaRPr lang="en-US" sz="885" dirty="0"/>
          </a:p>
        </p:txBody>
      </p:sp>
      <p:sp>
        <p:nvSpPr>
          <p:cNvPr id="11" name="Shape 8"/>
          <p:cNvSpPr/>
          <p:nvPr/>
        </p:nvSpPr>
        <p:spPr>
          <a:xfrm>
            <a:off x="3234668" y="1557338"/>
            <a:ext cx="982963" cy="346472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2" name="Shape 9"/>
          <p:cNvSpPr/>
          <p:nvPr/>
        </p:nvSpPr>
        <p:spPr>
          <a:xfrm>
            <a:off x="3234668" y="1875234"/>
            <a:ext cx="982963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13" name="Text 10"/>
          <p:cNvSpPr/>
          <p:nvPr/>
        </p:nvSpPr>
        <p:spPr>
          <a:xfrm>
            <a:off x="3234668" y="1557338"/>
            <a:ext cx="982963" cy="346472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장소</a:t>
            </a:r>
            <a:endParaRPr lang="en-US" sz="885" dirty="0"/>
          </a:p>
        </p:txBody>
      </p:sp>
      <p:sp>
        <p:nvSpPr>
          <p:cNvPr id="14" name="Shape 11"/>
          <p:cNvSpPr/>
          <p:nvPr/>
        </p:nvSpPr>
        <p:spPr>
          <a:xfrm>
            <a:off x="4217631" y="1557338"/>
            <a:ext cx="983019" cy="346472"/>
          </a:xfrm>
          <a:prstGeom prst="rect">
            <a:avLst/>
          </a:prstGeom>
          <a:solidFill>
            <a:srgbClr val="1A3C34"/>
          </a:solidFill>
          <a:ln/>
        </p:spPr>
      </p:sp>
      <p:sp>
        <p:nvSpPr>
          <p:cNvPr id="15" name="Shape 12"/>
          <p:cNvSpPr/>
          <p:nvPr/>
        </p:nvSpPr>
        <p:spPr>
          <a:xfrm>
            <a:off x="4217631" y="1875234"/>
            <a:ext cx="983019" cy="28575"/>
          </a:xfrm>
          <a:prstGeom prst="rect">
            <a:avLst/>
          </a:prstGeom>
          <a:solidFill>
            <a:srgbClr val="D4AF37"/>
          </a:solidFill>
          <a:ln/>
        </p:spPr>
      </p:sp>
      <p:sp>
        <p:nvSpPr>
          <p:cNvPr id="16" name="Text 13"/>
          <p:cNvSpPr/>
          <p:nvPr/>
        </p:nvSpPr>
        <p:spPr>
          <a:xfrm>
            <a:off x="4217631" y="1557338"/>
            <a:ext cx="983019" cy="346472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비고</a:t>
            </a:r>
            <a:endParaRPr lang="en-US" sz="885" dirty="0"/>
          </a:p>
        </p:txBody>
      </p:sp>
      <p:sp>
        <p:nvSpPr>
          <p:cNvPr id="17" name="Text 14"/>
          <p:cNvSpPr/>
          <p:nvPr/>
        </p:nvSpPr>
        <p:spPr>
          <a:xfrm>
            <a:off x="357188" y="1975247"/>
            <a:ext cx="77668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감사 안내 교육</a:t>
            </a:r>
            <a:endParaRPr lang="en-US" sz="885" dirty="0"/>
          </a:p>
        </p:txBody>
      </p:sp>
      <p:sp>
        <p:nvSpPr>
          <p:cNvPr id="18" name="Text 15"/>
          <p:cNvSpPr/>
          <p:nvPr/>
        </p:nvSpPr>
        <p:spPr>
          <a:xfrm>
            <a:off x="1514475" y="1889522"/>
            <a:ext cx="1720193" cy="335756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2026. 01. 11 (일)</a:t>
            </a:r>
            <a:endParaRPr lang="en-US" sz="885" dirty="0"/>
          </a:p>
        </p:txBody>
      </p:sp>
      <p:sp>
        <p:nvSpPr>
          <p:cNvPr id="19" name="Text 16"/>
          <p:cNvSpPr/>
          <p:nvPr/>
        </p:nvSpPr>
        <p:spPr>
          <a:xfrm>
            <a:off x="3234668" y="1889522"/>
            <a:ext cx="982963" cy="335756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1층 프라미스홀</a:t>
            </a:r>
            <a:endParaRPr lang="en-US" sz="942" dirty="0"/>
          </a:p>
        </p:txBody>
      </p:sp>
      <p:sp>
        <p:nvSpPr>
          <p:cNvPr id="20" name="Text 17"/>
          <p:cNvSpPr/>
          <p:nvPr/>
        </p:nvSpPr>
        <p:spPr>
          <a:xfrm>
            <a:off x="4217631" y="1889522"/>
            <a:ext cx="983019" cy="335756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전체 대상</a:t>
            </a:r>
            <a:endParaRPr lang="en-US" sz="834" dirty="0"/>
          </a:p>
        </p:txBody>
      </p:sp>
      <p:sp>
        <p:nvSpPr>
          <p:cNvPr id="21" name="Text 18"/>
          <p:cNvSpPr/>
          <p:nvPr/>
        </p:nvSpPr>
        <p:spPr>
          <a:xfrm>
            <a:off x="357188" y="2314575"/>
            <a:ext cx="50664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감사 실시</a:t>
            </a:r>
            <a:endParaRPr lang="en-US" sz="885" dirty="0"/>
          </a:p>
        </p:txBody>
      </p:sp>
      <p:sp>
        <p:nvSpPr>
          <p:cNvPr id="22" name="Text 19"/>
          <p:cNvSpPr/>
          <p:nvPr/>
        </p:nvSpPr>
        <p:spPr>
          <a:xfrm>
            <a:off x="1514475" y="2225278"/>
            <a:ext cx="1720193" cy="339328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2026. 01. 18 ~ 02. 08</a:t>
            </a:r>
            <a:endParaRPr lang="en-US" sz="885" dirty="0"/>
          </a:p>
        </p:txBody>
      </p:sp>
      <p:sp>
        <p:nvSpPr>
          <p:cNvPr id="23" name="Text 20"/>
          <p:cNvSpPr/>
          <p:nvPr/>
        </p:nvSpPr>
        <p:spPr>
          <a:xfrm>
            <a:off x="3234668" y="2225278"/>
            <a:ext cx="982963" cy="339328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-</a:t>
            </a:r>
            <a:endParaRPr lang="en-US" sz="942" dirty="0"/>
          </a:p>
        </p:txBody>
      </p:sp>
      <p:sp>
        <p:nvSpPr>
          <p:cNvPr id="24" name="Text 21"/>
          <p:cNvSpPr/>
          <p:nvPr/>
        </p:nvSpPr>
        <p:spPr>
          <a:xfrm>
            <a:off x="3969488" y="2321719"/>
            <a:ext cx="1231162" cy="1417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altLang="ko-KR" sz="1100" b="1" dirty="0">
                <a:solidFill>
                  <a:srgbClr val="C0392B"/>
                </a:solidFill>
              </a:rPr>
              <a:t>※ </a:t>
            </a:r>
            <a:r>
              <a:rPr lang="en-US" sz="1100" b="1" dirty="0" err="1">
                <a:solidFill>
                  <a:srgbClr val="C0392B"/>
                </a:solidFill>
              </a:rPr>
              <a:t>자료제출</a:t>
            </a:r>
            <a:r>
              <a:rPr lang="en-US" sz="1100" b="1" dirty="0">
                <a:solidFill>
                  <a:srgbClr val="C0392B"/>
                </a:solidFill>
              </a:rPr>
              <a:t>: 1/18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357188" y="2653903"/>
            <a:ext cx="77668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감사 결과 교육</a:t>
            </a:r>
            <a:endParaRPr lang="en-US" sz="885" dirty="0"/>
          </a:p>
        </p:txBody>
      </p:sp>
      <p:sp>
        <p:nvSpPr>
          <p:cNvPr id="26" name="Text 23"/>
          <p:cNvSpPr/>
          <p:nvPr/>
        </p:nvSpPr>
        <p:spPr>
          <a:xfrm>
            <a:off x="1514475" y="2564606"/>
            <a:ext cx="1720193" cy="339328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2026. 02. 15 (일)</a:t>
            </a:r>
            <a:endParaRPr lang="en-US" sz="885" dirty="0"/>
          </a:p>
        </p:txBody>
      </p:sp>
      <p:sp>
        <p:nvSpPr>
          <p:cNvPr id="27" name="Text 24"/>
          <p:cNvSpPr/>
          <p:nvPr/>
        </p:nvSpPr>
        <p:spPr>
          <a:xfrm>
            <a:off x="3234668" y="2564606"/>
            <a:ext cx="982963" cy="339328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2층 세미나실</a:t>
            </a:r>
            <a:endParaRPr lang="en-US" sz="942" dirty="0"/>
          </a:p>
        </p:txBody>
      </p:sp>
      <p:sp>
        <p:nvSpPr>
          <p:cNvPr id="28" name="Text 25"/>
          <p:cNvSpPr/>
          <p:nvPr/>
        </p:nvSpPr>
        <p:spPr>
          <a:xfrm>
            <a:off x="4217631" y="2564606"/>
            <a:ext cx="983019" cy="339328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결과 공유</a:t>
            </a:r>
            <a:endParaRPr lang="en-US" sz="834" dirty="0"/>
          </a:p>
        </p:txBody>
      </p:sp>
      <p:sp>
        <p:nvSpPr>
          <p:cNvPr id="29" name="Text 26"/>
          <p:cNvSpPr/>
          <p:nvPr/>
        </p:nvSpPr>
        <p:spPr>
          <a:xfrm>
            <a:off x="357188" y="2993231"/>
            <a:ext cx="62493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보고서 제출</a:t>
            </a:r>
            <a:endParaRPr lang="en-US" sz="885" dirty="0"/>
          </a:p>
        </p:txBody>
      </p:sp>
      <p:sp>
        <p:nvSpPr>
          <p:cNvPr id="30" name="Text 27"/>
          <p:cNvSpPr/>
          <p:nvPr/>
        </p:nvSpPr>
        <p:spPr>
          <a:xfrm>
            <a:off x="1514475" y="2903934"/>
            <a:ext cx="1720193" cy="342900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2026. 02. 15 (일)</a:t>
            </a:r>
            <a:endParaRPr lang="en-US" sz="885" dirty="0"/>
          </a:p>
        </p:txBody>
      </p:sp>
      <p:sp>
        <p:nvSpPr>
          <p:cNvPr id="31" name="Text 28"/>
          <p:cNvSpPr/>
          <p:nvPr/>
        </p:nvSpPr>
        <p:spPr>
          <a:xfrm>
            <a:off x="3234668" y="2903934"/>
            <a:ext cx="982963" cy="342900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-</a:t>
            </a:r>
            <a:endParaRPr lang="en-US" sz="942" dirty="0"/>
          </a:p>
        </p:txBody>
      </p:sp>
      <p:sp>
        <p:nvSpPr>
          <p:cNvPr id="32" name="Text 29"/>
          <p:cNvSpPr/>
          <p:nvPr/>
        </p:nvSpPr>
        <p:spPr>
          <a:xfrm>
            <a:off x="4217631" y="2903934"/>
            <a:ext cx="983019" cy="342900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ctr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최종 마감</a:t>
            </a:r>
            <a:endParaRPr lang="en-US" sz="834" dirty="0"/>
          </a:p>
        </p:txBody>
      </p:sp>
      <p:sp>
        <p:nvSpPr>
          <p:cNvPr id="33" name="Shape 30"/>
          <p:cNvSpPr/>
          <p:nvPr/>
        </p:nvSpPr>
        <p:spPr>
          <a:xfrm>
            <a:off x="285750" y="3339703"/>
            <a:ext cx="4914900" cy="82826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4" name="Shape 31"/>
          <p:cNvSpPr/>
          <p:nvPr/>
        </p:nvSpPr>
        <p:spPr>
          <a:xfrm>
            <a:off x="285750" y="3339703"/>
            <a:ext cx="42863" cy="583639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35" name="Text 32"/>
          <p:cNvSpPr/>
          <p:nvPr/>
        </p:nvSpPr>
        <p:spPr>
          <a:xfrm>
            <a:off x="371475" y="3425428"/>
            <a:ext cx="474345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C0392B"/>
                </a:solidFill>
              </a:rPr>
              <a:t>필수 준수 사항</a:t>
            </a:r>
            <a:endParaRPr lang="en-US" sz="885" dirty="0"/>
          </a:p>
        </p:txBody>
      </p:sp>
      <p:sp>
        <p:nvSpPr>
          <p:cNvPr id="36" name="Text 33"/>
          <p:cNvSpPr/>
          <p:nvPr/>
        </p:nvSpPr>
        <p:spPr>
          <a:xfrm>
            <a:off x="371475" y="3657600"/>
            <a:ext cx="3378274" cy="1672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• 자료 제출 기한(</a:t>
            </a:r>
            <a:r>
              <a:rPr lang="en-US" sz="1050" b="1" dirty="0">
                <a:solidFill>
                  <a:srgbClr val="C00000"/>
                </a:solidFill>
              </a:rPr>
              <a:t>1월 18일</a:t>
            </a:r>
            <a:r>
              <a:rPr lang="en-US" sz="942" dirty="0">
                <a:solidFill>
                  <a:srgbClr val="444444"/>
                </a:solidFill>
              </a:rPr>
              <a:t>)을 반드시 엄수해 </a:t>
            </a:r>
            <a:r>
              <a:rPr lang="en-US" sz="942" dirty="0" err="1">
                <a:solidFill>
                  <a:srgbClr val="444444"/>
                </a:solidFill>
              </a:rPr>
              <a:t>주십시오</a:t>
            </a:r>
            <a:r>
              <a:rPr lang="en-US" sz="942" dirty="0">
                <a:solidFill>
                  <a:srgbClr val="444444"/>
                </a:solidFill>
              </a:rPr>
              <a:t>.</a:t>
            </a:r>
          </a:p>
        </p:txBody>
      </p:sp>
      <p:sp>
        <p:nvSpPr>
          <p:cNvPr id="37" name="Shape 34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E8F0EE"/>
          </a:solidFill>
          <a:ln/>
        </p:spPr>
      </p:sp>
      <p:sp>
        <p:nvSpPr>
          <p:cNvPr id="38" name="Shape 35"/>
          <p:cNvSpPr/>
          <p:nvPr/>
        </p:nvSpPr>
        <p:spPr>
          <a:xfrm>
            <a:off x="5486400" y="0"/>
            <a:ext cx="7144" cy="5143500"/>
          </a:xfrm>
          <a:prstGeom prst="rect">
            <a:avLst/>
          </a:prstGeom>
          <a:solidFill>
            <a:srgbClr val="DDDDDD"/>
          </a:solidFill>
          <a:ln/>
        </p:spPr>
      </p:sp>
      <p:sp>
        <p:nvSpPr>
          <p:cNvPr id="39" name="Shape 36"/>
          <p:cNvSpPr/>
          <p:nvPr/>
        </p:nvSpPr>
        <p:spPr>
          <a:xfrm>
            <a:off x="5629275" y="1362224"/>
            <a:ext cx="3371850" cy="2419052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FEE3DD96-052D-4505-A2E7-C70A61DB9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719" y="1362224"/>
            <a:ext cx="3308392" cy="2548797"/>
          </a:xfrm>
          <a:prstGeom prst="rect">
            <a:avLst/>
          </a:prstGeom>
        </p:spPr>
      </p:pic>
      <p:sp>
        <p:nvSpPr>
          <p:cNvPr id="42" name="Text 33">
            <a:extLst>
              <a:ext uri="{FF2B5EF4-FFF2-40B4-BE49-F238E27FC236}">
                <a16:creationId xmlns:a16="http://schemas.microsoft.com/office/drawing/2014/main" id="{057D0F0B-A2AE-4FD8-8A3E-EE34DB226881}"/>
              </a:ext>
            </a:extLst>
          </p:cNvPr>
          <p:cNvSpPr/>
          <p:nvPr/>
        </p:nvSpPr>
        <p:spPr>
          <a:xfrm>
            <a:off x="357188" y="3880385"/>
            <a:ext cx="3378274" cy="1653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• </a:t>
            </a:r>
            <a:r>
              <a:rPr lang="ko-KR" altLang="en-US" sz="942" dirty="0">
                <a:solidFill>
                  <a:srgbClr val="444444"/>
                </a:solidFill>
              </a:rPr>
              <a:t>각 부서 회계담당자는 교육 필수 참석</a:t>
            </a:r>
            <a:r>
              <a:rPr lang="en-US" altLang="ko-KR" sz="942" dirty="0">
                <a:solidFill>
                  <a:srgbClr val="444444"/>
                </a:solidFill>
              </a:rPr>
              <a:t>.</a:t>
            </a:r>
            <a:endParaRPr lang="en-US" sz="942" dirty="0">
              <a:solidFill>
                <a:srgbClr val="44444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571500"/>
            <a:ext cx="508635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kern="0" spc="-1" dirty="0">
                <a:solidFill>
                  <a:srgbClr val="1A3C34"/>
                </a:solidFill>
              </a:rPr>
              <a:t>감사의 중점 사항 (1)</a:t>
            </a:r>
            <a:endParaRPr lang="en-US" sz="2121" dirty="0"/>
          </a:p>
        </p:txBody>
      </p:sp>
      <p:sp>
        <p:nvSpPr>
          <p:cNvPr id="4" name="Text 1"/>
          <p:cNvSpPr/>
          <p:nvPr/>
        </p:nvSpPr>
        <p:spPr>
          <a:xfrm>
            <a:off x="428625" y="1078706"/>
            <a:ext cx="5086350" cy="350044"/>
          </a:xfrm>
          <a:prstGeom prst="rect">
            <a:avLst/>
          </a:prstGeom>
          <a:noFill/>
          <a:ln/>
        </p:spPr>
        <p:txBody>
          <a:bodyPr wrap="square" lIns="0" tIns="0" rIns="0" bIns="102108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재정 집행의 투명성과 정확성 검증</a:t>
            </a:r>
            <a:endParaRPr lang="en-US" sz="1269" dirty="0"/>
          </a:p>
        </p:txBody>
      </p:sp>
      <p:sp>
        <p:nvSpPr>
          <p:cNvPr id="5" name="Text 2"/>
          <p:cNvSpPr/>
          <p:nvPr/>
        </p:nvSpPr>
        <p:spPr>
          <a:xfrm>
            <a:off x="428625" y="1643063"/>
            <a:ext cx="508635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수입·지출 집행 절차 및 투명성</a:t>
            </a:r>
            <a:endParaRPr lang="en-US" sz="1090" dirty="0"/>
          </a:p>
        </p:txBody>
      </p:sp>
      <p:sp>
        <p:nvSpPr>
          <p:cNvPr id="6" name="Text 3"/>
          <p:cNvSpPr/>
          <p:nvPr/>
        </p:nvSpPr>
        <p:spPr>
          <a:xfrm>
            <a:off x="428625" y="1941314"/>
            <a:ext cx="5086350" cy="411435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수입과 지출의 집행 절차 준수 여부를 확인하고, </a:t>
            </a:r>
            <a:r>
              <a:rPr lang="en-US" sz="885" b="1" dirty="0">
                <a:solidFill>
                  <a:srgbClr val="1A3C34"/>
                </a:solidFill>
              </a:rPr>
              <a:t>결산 보고서 작성 유무</a:t>
            </a:r>
            <a:r>
              <a:rPr lang="en-US" sz="942" dirty="0">
                <a:solidFill>
                  <a:srgbClr val="444444"/>
                </a:solidFill>
              </a:rPr>
              <a:t>를 통해 예산 집행의 투명성을 점검합니다.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428625" y="2495624"/>
            <a:ext cx="508635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현금 및 통장 관리 체계</a:t>
            </a:r>
            <a:endParaRPr lang="en-US" sz="1090" dirty="0"/>
          </a:p>
        </p:txBody>
      </p:sp>
      <p:sp>
        <p:nvSpPr>
          <p:cNvPr id="8" name="Text 5"/>
          <p:cNvSpPr/>
          <p:nvPr/>
        </p:nvSpPr>
        <p:spPr>
          <a:xfrm>
            <a:off x="428625" y="2793876"/>
            <a:ext cx="5086350" cy="411435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현금 관리의 적정성을 평가하며, 특히 </a:t>
            </a:r>
            <a:r>
              <a:rPr lang="en-US" sz="885" b="1" dirty="0">
                <a:solidFill>
                  <a:srgbClr val="1A3C34"/>
                </a:solidFill>
              </a:rPr>
              <a:t>통장 잔액과 장부 잔액의 일치 여부</a:t>
            </a:r>
            <a:r>
              <a:rPr lang="en-US" sz="942" dirty="0">
                <a:solidFill>
                  <a:srgbClr val="444444"/>
                </a:solidFill>
              </a:rPr>
              <a:t>를 중점적으로 확인합니다.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428625" y="3348186"/>
            <a:ext cx="508635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3C34"/>
                </a:solidFill>
              </a:rPr>
              <a:t>거래 기록 및 증빙 관리</a:t>
            </a:r>
            <a:endParaRPr lang="en-US" sz="1090" dirty="0"/>
          </a:p>
        </p:txBody>
      </p:sp>
      <p:sp>
        <p:nvSpPr>
          <p:cNvPr id="10" name="Text 7"/>
          <p:cNvSpPr/>
          <p:nvPr/>
        </p:nvSpPr>
        <p:spPr>
          <a:xfrm>
            <a:off x="428625" y="3646438"/>
            <a:ext cx="5086350" cy="205718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942" dirty="0">
                <a:solidFill>
                  <a:srgbClr val="444444"/>
                </a:solidFill>
              </a:rPr>
              <a:t>거래 기록의 정확성을 검토하고, 세금계산서 등 </a:t>
            </a:r>
            <a:r>
              <a:rPr lang="en-US" sz="885" b="1" dirty="0">
                <a:solidFill>
                  <a:srgbClr val="1A3C34"/>
                </a:solidFill>
              </a:rPr>
              <a:t>적격 증빙의 징구 여부</a:t>
            </a:r>
            <a:r>
              <a:rPr lang="en-US" sz="942" dirty="0">
                <a:solidFill>
                  <a:srgbClr val="444444"/>
                </a:solidFill>
              </a:rPr>
              <a:t>를 철저히 확인합니다.</a:t>
            </a:r>
            <a:endParaRPr lang="en-US" sz="942" dirty="0"/>
          </a:p>
        </p:txBody>
      </p:sp>
      <p:sp>
        <p:nvSpPr>
          <p:cNvPr id="11" name="Shape 8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rgbClr val="E8F0EE"/>
          </a:solidFill>
          <a:ln/>
        </p:spPr>
      </p:sp>
      <p:sp>
        <p:nvSpPr>
          <p:cNvPr id="12" name="Shape 9"/>
          <p:cNvSpPr/>
          <p:nvPr/>
        </p:nvSpPr>
        <p:spPr>
          <a:xfrm>
            <a:off x="5943600" y="0"/>
            <a:ext cx="7144" cy="5143500"/>
          </a:xfrm>
          <a:prstGeom prst="rect">
            <a:avLst/>
          </a:prstGeom>
          <a:solidFill>
            <a:srgbClr val="D0D0D0"/>
          </a:solidFill>
          <a:ln/>
        </p:spPr>
      </p:sp>
      <p:sp>
        <p:nvSpPr>
          <p:cNvPr id="13" name="Shape 10"/>
          <p:cNvSpPr/>
          <p:nvPr/>
        </p:nvSpPr>
        <p:spPr>
          <a:xfrm>
            <a:off x="6086475" y="657225"/>
            <a:ext cx="2914650" cy="382905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742950"/>
            <a:ext cx="2743200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2222</Words>
  <Application>Microsoft Office PowerPoint</Application>
  <PresentationFormat>화면 슬라이드 쇼(16:9)</PresentationFormat>
  <Paragraphs>448</Paragraphs>
  <Slides>28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-apple-system</vt:lpstr>
      <vt:lpstr>맑은 고딕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Dolsoft</cp:lastModifiedBy>
  <cp:revision>18</cp:revision>
  <cp:lastPrinted>2026-01-03T08:49:07Z</cp:lastPrinted>
  <dcterms:created xsi:type="dcterms:W3CDTF">2026-01-01T02:42:26Z</dcterms:created>
  <dcterms:modified xsi:type="dcterms:W3CDTF">2026-01-07T04:22:32Z</dcterms:modified>
</cp:coreProperties>
</file>