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42"/>
  </p:handoutMasterIdLst>
  <p:sldIdLst>
    <p:sldId id="294" r:id="rId3"/>
    <p:sldId id="295" r:id="rId4"/>
    <p:sldId id="291" r:id="rId5"/>
    <p:sldId id="293" r:id="rId6"/>
    <p:sldId id="258" r:id="rId7"/>
    <p:sldId id="287" r:id="rId8"/>
    <p:sldId id="304" r:id="rId9"/>
    <p:sldId id="305" r:id="rId10"/>
    <p:sldId id="307" r:id="rId11"/>
    <p:sldId id="275" r:id="rId12"/>
    <p:sldId id="303" r:id="rId13"/>
    <p:sldId id="296" r:id="rId14"/>
    <p:sldId id="286" r:id="rId15"/>
    <p:sldId id="308" r:id="rId16"/>
    <p:sldId id="266" r:id="rId17"/>
    <p:sldId id="299" r:id="rId18"/>
    <p:sldId id="300" r:id="rId19"/>
    <p:sldId id="279" r:id="rId20"/>
    <p:sldId id="313" r:id="rId21"/>
    <p:sldId id="269" r:id="rId22"/>
    <p:sldId id="298" r:id="rId23"/>
    <p:sldId id="285" r:id="rId24"/>
    <p:sldId id="297" r:id="rId25"/>
    <p:sldId id="312" r:id="rId26"/>
    <p:sldId id="314" r:id="rId27"/>
    <p:sldId id="267" r:id="rId28"/>
    <p:sldId id="284" r:id="rId29"/>
    <p:sldId id="270" r:id="rId30"/>
    <p:sldId id="282" r:id="rId31"/>
    <p:sldId id="283" r:id="rId32"/>
    <p:sldId id="315" r:id="rId33"/>
    <p:sldId id="277" r:id="rId34"/>
    <p:sldId id="306" r:id="rId35"/>
    <p:sldId id="272" r:id="rId36"/>
    <p:sldId id="310" r:id="rId37"/>
    <p:sldId id="309" r:id="rId38"/>
    <p:sldId id="301" r:id="rId39"/>
    <p:sldId id="302" r:id="rId40"/>
    <p:sldId id="311" r:id="rId41"/>
  </p:sldIdLst>
  <p:sldSz cx="9144000" cy="5143500" type="screen16x9"/>
  <p:notesSz cx="7104063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1" autoAdjust="0"/>
    <p:restoredTop sz="89710" autoAdjust="0"/>
  </p:normalViewPr>
  <p:slideViewPr>
    <p:cSldViewPr>
      <p:cViewPr varScale="1">
        <p:scale>
          <a:sx n="97" d="100"/>
          <a:sy n="97" d="100"/>
        </p:scale>
        <p:origin x="1128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60128" cy="6012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163" cy="512763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1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4024313" y="1"/>
            <a:ext cx="3078162" cy="512763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100"/>
            </a:lvl1pPr>
          </a:lstStyle>
          <a:p>
            <a:fld id="{B5A5EC82-070A-4E4B-8808-2B8EA9210706}" type="datetimeFigureOut">
              <a:rPr lang="ko-KR" altLang="en-US" smtClean="0"/>
              <a:pPr/>
              <a:t>2024-01-26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721851"/>
            <a:ext cx="3078163" cy="512763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1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4024313" y="9721851"/>
            <a:ext cx="3078162" cy="512763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100"/>
            </a:lvl1pPr>
          </a:lstStyle>
          <a:p>
            <a:fld id="{07298B05-C3B7-4BD9-A80A-0C32A340BA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7913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E545-C26B-4FB0-8B4F-A65C806F808B}" type="datetimeFigureOut">
              <a:rPr lang="ko-KR" altLang="en-US" smtClean="0"/>
              <a:pPr/>
              <a:t>2024-01-26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C3B6-7126-4E06-AEDA-22CFEF3BFB7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E545-C26B-4FB0-8B4F-A65C806F808B}" type="datetimeFigureOut">
              <a:rPr lang="ko-KR" altLang="en-US" smtClean="0"/>
              <a:pPr/>
              <a:t>2024-01-26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C3B6-7126-4E06-AEDA-22CFEF3BFB7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E545-C26B-4FB0-8B4F-A65C806F808B}" type="datetimeFigureOut">
              <a:rPr lang="ko-KR" altLang="en-US" smtClean="0"/>
              <a:pPr/>
              <a:t>2024-01-26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C3B6-7126-4E06-AEDA-22CFEF3BFB7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9392-1739-4D15-92B3-9F9B7D542E6C}" type="datetimeFigureOut">
              <a:rPr lang="ko-KR" altLang="en-US" smtClean="0"/>
              <a:t>2024-01-26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A73A-93A4-440D-92BB-39D797522E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0709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9392-1739-4D15-92B3-9F9B7D542E6C}" type="datetimeFigureOut">
              <a:rPr lang="ko-KR" altLang="en-US" smtClean="0"/>
              <a:t>2024-01-26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A73A-93A4-440D-92BB-39D797522E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5726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9392-1739-4D15-92B3-9F9B7D542E6C}" type="datetimeFigureOut">
              <a:rPr lang="ko-KR" altLang="en-US" smtClean="0"/>
              <a:t>2024-01-26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A73A-93A4-440D-92BB-39D797522E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493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9392-1739-4D15-92B3-9F9B7D542E6C}" type="datetimeFigureOut">
              <a:rPr lang="ko-KR" altLang="en-US" smtClean="0"/>
              <a:t>2024-01-26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A73A-93A4-440D-92BB-39D797522E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4416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9392-1739-4D15-92B3-9F9B7D542E6C}" type="datetimeFigureOut">
              <a:rPr lang="ko-KR" altLang="en-US" smtClean="0"/>
              <a:t>2024-01-26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A73A-93A4-440D-92BB-39D797522E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6395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9392-1739-4D15-92B3-9F9B7D542E6C}" type="datetimeFigureOut">
              <a:rPr lang="ko-KR" altLang="en-US" smtClean="0"/>
              <a:t>2024-01-26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A73A-93A4-440D-92BB-39D797522E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653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9392-1739-4D15-92B3-9F9B7D542E6C}" type="datetimeFigureOut">
              <a:rPr lang="ko-KR" altLang="en-US" smtClean="0"/>
              <a:t>2024-01-26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A73A-93A4-440D-92BB-39D797522E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4529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9392-1739-4D15-92B3-9F9B7D542E6C}" type="datetimeFigureOut">
              <a:rPr lang="ko-KR" altLang="en-US" smtClean="0"/>
              <a:t>2024-01-26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A73A-93A4-440D-92BB-39D797522E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3033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E545-C26B-4FB0-8B4F-A65C806F808B}" type="datetimeFigureOut">
              <a:rPr lang="ko-KR" altLang="en-US" smtClean="0"/>
              <a:pPr/>
              <a:t>2024-01-26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C3B6-7126-4E06-AEDA-22CFEF3BFB7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9392-1739-4D15-92B3-9F9B7D542E6C}" type="datetimeFigureOut">
              <a:rPr lang="ko-KR" altLang="en-US" smtClean="0"/>
              <a:t>2024-01-26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A73A-93A4-440D-92BB-39D797522E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274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9392-1739-4D15-92B3-9F9B7D542E6C}" type="datetimeFigureOut">
              <a:rPr lang="ko-KR" altLang="en-US" smtClean="0"/>
              <a:t>2024-01-26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A73A-93A4-440D-92BB-39D797522E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57097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9392-1739-4D15-92B3-9F9B7D542E6C}" type="datetimeFigureOut">
              <a:rPr lang="ko-KR" altLang="en-US" smtClean="0"/>
              <a:t>2024-01-26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A73A-93A4-440D-92BB-39D797522E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2159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E545-C26B-4FB0-8B4F-A65C806F808B}" type="datetimeFigureOut">
              <a:rPr lang="ko-KR" altLang="en-US" smtClean="0"/>
              <a:pPr/>
              <a:t>2024-01-26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C3B6-7126-4E06-AEDA-22CFEF3BFB7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E545-C26B-4FB0-8B4F-A65C806F808B}" type="datetimeFigureOut">
              <a:rPr lang="ko-KR" altLang="en-US" smtClean="0"/>
              <a:pPr/>
              <a:t>2024-01-26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C3B6-7126-4E06-AEDA-22CFEF3BFB7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E545-C26B-4FB0-8B4F-A65C806F808B}" type="datetimeFigureOut">
              <a:rPr lang="ko-KR" altLang="en-US" smtClean="0"/>
              <a:pPr/>
              <a:t>2024-01-26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C3B6-7126-4E06-AEDA-22CFEF3BFB7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E545-C26B-4FB0-8B4F-A65C806F808B}" type="datetimeFigureOut">
              <a:rPr lang="ko-KR" altLang="en-US" smtClean="0"/>
              <a:pPr/>
              <a:t>2024-01-26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C3B6-7126-4E06-AEDA-22CFEF3BFB7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E545-C26B-4FB0-8B4F-A65C806F808B}" type="datetimeFigureOut">
              <a:rPr lang="ko-KR" altLang="en-US" smtClean="0"/>
              <a:pPr/>
              <a:t>2024-01-26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C3B6-7126-4E06-AEDA-22CFEF3BFB7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E545-C26B-4FB0-8B4F-A65C806F808B}" type="datetimeFigureOut">
              <a:rPr lang="ko-KR" altLang="en-US" smtClean="0"/>
              <a:pPr/>
              <a:t>2024-01-26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C3B6-7126-4E06-AEDA-22CFEF3BFB7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E545-C26B-4FB0-8B4F-A65C806F808B}" type="datetimeFigureOut">
              <a:rPr lang="ko-KR" altLang="en-US" smtClean="0"/>
              <a:pPr/>
              <a:t>2024-01-26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C3B6-7126-4E06-AEDA-22CFEF3BFB7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CE545-C26B-4FB0-8B4F-A65C806F808B}" type="datetimeFigureOut">
              <a:rPr lang="ko-KR" altLang="en-US" smtClean="0"/>
              <a:pPr/>
              <a:t>2024-01-26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5C3B6-7126-4E06-AEDA-22CFEF3BFB7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59392-1739-4D15-92B3-9F9B7D542E6C}" type="datetimeFigureOut">
              <a:rPr lang="ko-KR" altLang="en-US" smtClean="0"/>
              <a:t>2024-01-26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DA73A-93A4-440D-92BB-39D797522E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8267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7E3A0476-7F38-436B-8FB2-2D7E44FA4336}"/>
              </a:ext>
            </a:extLst>
          </p:cNvPr>
          <p:cNvSpPr/>
          <p:nvPr/>
        </p:nvSpPr>
        <p:spPr>
          <a:xfrm>
            <a:off x="0" y="707782"/>
            <a:ext cx="9144000" cy="12025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CECD51B-902F-4B89-B96C-BF2692CE4832}"/>
              </a:ext>
            </a:extLst>
          </p:cNvPr>
          <p:cNvSpPr/>
          <p:nvPr/>
        </p:nvSpPr>
        <p:spPr>
          <a:xfrm flipH="1">
            <a:off x="0" y="2030598"/>
            <a:ext cx="9144000" cy="12025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0B1C8755-69B7-4E58-8CAD-6AF0BB0DEBE7}"/>
              </a:ext>
            </a:extLst>
          </p:cNvPr>
          <p:cNvSpPr/>
          <p:nvPr/>
        </p:nvSpPr>
        <p:spPr>
          <a:xfrm>
            <a:off x="774327" y="1106152"/>
            <a:ext cx="75953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금전출납</a:t>
            </a:r>
            <a:r>
              <a:rPr lang="ko-KR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전산프로그램 사용자 교육</a:t>
            </a:r>
            <a:endParaRPr lang="en-US" altLang="ko-KR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776AE4AA-9FFE-4C23-A452-D4B68B7D8C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152" y="4435718"/>
            <a:ext cx="2212812" cy="6614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650E932-E766-4603-A516-D4955799E5A1}"/>
              </a:ext>
            </a:extLst>
          </p:cNvPr>
          <p:cNvSpPr txBox="1"/>
          <p:nvPr/>
        </p:nvSpPr>
        <p:spPr>
          <a:xfrm>
            <a:off x="7325964" y="4535590"/>
            <a:ext cx="1563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감사위원회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1B3EA6-9172-4AF5-B0AB-DD553DFFC6F3}"/>
              </a:ext>
            </a:extLst>
          </p:cNvPr>
          <p:cNvSpPr txBox="1"/>
          <p:nvPr/>
        </p:nvSpPr>
        <p:spPr>
          <a:xfrm>
            <a:off x="3790335" y="3001812"/>
            <a:ext cx="1563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202. 01</a:t>
            </a:r>
            <a:endParaRPr lang="ko-KR" alt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0188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9144000" cy="587526"/>
          </a:xfrm>
          <a:prstGeom prst="rect">
            <a:avLst/>
          </a:prstGeom>
          <a:gradFill flip="none" rotWithShape="1">
            <a:gsLst>
              <a:gs pos="34000">
                <a:schemeClr val="accent6">
                  <a:lumMod val="40000"/>
                  <a:lumOff val="60000"/>
                  <a:alpha val="2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chemeClr val="bg1"/>
                </a:solidFill>
              </a:rPr>
              <a:t>     금전출납부  </a:t>
            </a:r>
            <a:r>
              <a:rPr lang="ko-KR" alt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프로그램 </a:t>
            </a:r>
            <a:r>
              <a:rPr lang="en-US" altLang="ko-K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– </a:t>
            </a:r>
            <a:r>
              <a:rPr lang="en-US" altLang="ko-KR" b="1" dirty="0">
                <a:solidFill>
                  <a:schemeClr val="tx1"/>
                </a:solidFill>
              </a:rPr>
              <a:t>[</a:t>
            </a:r>
            <a:r>
              <a:rPr lang="ko-KR" altLang="en-US" b="1" dirty="0">
                <a:solidFill>
                  <a:schemeClr val="tx1"/>
                </a:solidFill>
              </a:rPr>
              <a:t>초기화면</a:t>
            </a:r>
            <a:r>
              <a:rPr lang="en-US" altLang="ko-KR" b="1" dirty="0">
                <a:solidFill>
                  <a:schemeClr val="tx1"/>
                </a:solidFill>
              </a:rPr>
              <a:t>(main)- </a:t>
            </a:r>
            <a:r>
              <a:rPr lang="ko-KR" altLang="en-US" b="1" dirty="0">
                <a:solidFill>
                  <a:schemeClr val="tx1"/>
                </a:solidFill>
              </a:rPr>
              <a:t>메뉴</a:t>
            </a:r>
            <a:r>
              <a:rPr lang="en-US" altLang="ko-KR" b="1" dirty="0">
                <a:solidFill>
                  <a:schemeClr val="tx1"/>
                </a:solidFill>
              </a:rPr>
              <a:t>]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53024" y="1309062"/>
            <a:ext cx="3968448" cy="369332"/>
          </a:xfrm>
          <a:prstGeom prst="wedgeRectCallout">
            <a:avLst>
              <a:gd name="adj1" fmla="val -54640"/>
              <a:gd name="adj2" fmla="val 3205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dirty="0"/>
              <a:t> 메뉴를 선택하는 메인 화면입니다</a:t>
            </a:r>
            <a:r>
              <a:rPr lang="en-US" altLang="ko-KR" dirty="0"/>
              <a:t>.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02C0C44-9C06-466E-A1B9-6B6BAD8A64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34" r="22123"/>
          <a:stretch/>
        </p:blipFill>
        <p:spPr>
          <a:xfrm>
            <a:off x="423168" y="948294"/>
            <a:ext cx="4509600" cy="3619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E3925E6A-9B63-4FDB-9F34-5472DB31E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323" y="0"/>
            <a:ext cx="7489353" cy="51435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DD8D0D01-2922-43B5-9851-FCC3F6AF36D1}"/>
              </a:ext>
            </a:extLst>
          </p:cNvPr>
          <p:cNvSpPr/>
          <p:nvPr/>
        </p:nvSpPr>
        <p:spPr>
          <a:xfrm>
            <a:off x="0" y="0"/>
            <a:ext cx="9144000" cy="587526"/>
          </a:xfrm>
          <a:prstGeom prst="rect">
            <a:avLst/>
          </a:prstGeom>
          <a:gradFill flip="none" rotWithShape="1">
            <a:gsLst>
              <a:gs pos="34000">
                <a:schemeClr val="accent6">
                  <a:lumMod val="40000"/>
                  <a:lumOff val="60000"/>
                  <a:alpha val="2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chemeClr val="bg1"/>
                </a:solidFill>
              </a:rPr>
              <a:t>     금전출납부  </a:t>
            </a:r>
            <a:r>
              <a:rPr lang="ko-KR" alt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프로그램 </a:t>
            </a:r>
            <a:r>
              <a:rPr lang="en-US" altLang="ko-K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– </a:t>
            </a:r>
            <a:r>
              <a:rPr lang="en-US" altLang="ko-KR" b="1" dirty="0">
                <a:solidFill>
                  <a:schemeClr val="tx1"/>
                </a:solidFill>
              </a:rPr>
              <a:t>[</a:t>
            </a:r>
            <a:r>
              <a:rPr lang="ko-KR" altLang="en-US" b="1" dirty="0">
                <a:solidFill>
                  <a:schemeClr val="tx1"/>
                </a:solidFill>
              </a:rPr>
              <a:t>환경 설정</a:t>
            </a:r>
            <a:r>
              <a:rPr lang="en-US" altLang="ko-KR" b="1" dirty="0">
                <a:solidFill>
                  <a:schemeClr val="tx1"/>
                </a:solidFill>
              </a:rPr>
              <a:t>]</a:t>
            </a:r>
            <a:endParaRPr lang="ko-KR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484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387A363-B59A-4B62-A5A3-87DB97026CA0}"/>
              </a:ext>
            </a:extLst>
          </p:cNvPr>
          <p:cNvSpPr/>
          <p:nvPr/>
        </p:nvSpPr>
        <p:spPr>
          <a:xfrm>
            <a:off x="0" y="0"/>
            <a:ext cx="9144000" cy="587526"/>
          </a:xfrm>
          <a:prstGeom prst="rect">
            <a:avLst/>
          </a:prstGeom>
          <a:gradFill flip="none" rotWithShape="1">
            <a:gsLst>
              <a:gs pos="34000">
                <a:schemeClr val="accent6">
                  <a:lumMod val="40000"/>
                  <a:lumOff val="60000"/>
                  <a:alpha val="2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chemeClr val="bg1"/>
                </a:solidFill>
              </a:rPr>
              <a:t>     금전출납부  </a:t>
            </a:r>
            <a:r>
              <a:rPr lang="ko-KR" alt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프로그램 </a:t>
            </a:r>
            <a:r>
              <a:rPr lang="en-US" altLang="ko-K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– </a:t>
            </a:r>
            <a:r>
              <a:rPr lang="en-US" altLang="ko-KR" b="1" dirty="0">
                <a:solidFill>
                  <a:schemeClr val="tx1"/>
                </a:solidFill>
              </a:rPr>
              <a:t>[</a:t>
            </a:r>
            <a:r>
              <a:rPr lang="ko-KR" altLang="en-US" b="1" dirty="0">
                <a:solidFill>
                  <a:schemeClr val="tx1"/>
                </a:solidFill>
              </a:rPr>
              <a:t>화면설명</a:t>
            </a:r>
            <a:r>
              <a:rPr lang="en-US" altLang="ko-KR" b="1" dirty="0">
                <a:solidFill>
                  <a:schemeClr val="tx1"/>
                </a:solidFill>
              </a:rPr>
              <a:t>, </a:t>
            </a:r>
            <a:r>
              <a:rPr lang="ko-KR" altLang="en-US" b="1" dirty="0">
                <a:solidFill>
                  <a:schemeClr val="tx1"/>
                </a:solidFill>
              </a:rPr>
              <a:t>마우스 및 키 사용</a:t>
            </a:r>
            <a:r>
              <a:rPr lang="en-US" altLang="ko-KR" b="1" dirty="0">
                <a:solidFill>
                  <a:schemeClr val="tx1"/>
                </a:solidFill>
              </a:rPr>
              <a:t>]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2D4CA54-EA8B-4DC6-AC9B-C6B2708D2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28" y="707782"/>
            <a:ext cx="7084002" cy="4435718"/>
          </a:xfrm>
          <a:prstGeom prst="rect">
            <a:avLst/>
          </a:prstGeom>
        </p:spPr>
      </p:pic>
      <p:sp>
        <p:nvSpPr>
          <p:cNvPr id="4" name="모서리가 둥근 사각형 설명선 4">
            <a:extLst>
              <a:ext uri="{FF2B5EF4-FFF2-40B4-BE49-F238E27FC236}">
                <a16:creationId xmlns:a16="http://schemas.microsoft.com/office/drawing/2014/main" id="{99EB54F9-4A68-4A49-8526-EA0C201CB196}"/>
              </a:ext>
            </a:extLst>
          </p:cNvPr>
          <p:cNvSpPr/>
          <p:nvPr/>
        </p:nvSpPr>
        <p:spPr>
          <a:xfrm>
            <a:off x="964320" y="1068550"/>
            <a:ext cx="1262688" cy="300540"/>
          </a:xfrm>
          <a:prstGeom prst="wedgeRoundRectCallout">
            <a:avLst>
              <a:gd name="adj1" fmla="val -60810"/>
              <a:gd name="adj2" fmla="val -2861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/>
            <a:r>
              <a:rPr lang="ko-KR" altLang="en-US" dirty="0">
                <a:solidFill>
                  <a:srgbClr val="0000FF"/>
                </a:solidFill>
              </a:rPr>
              <a:t>버튼 메뉴</a:t>
            </a:r>
            <a:endParaRPr lang="en-US" altLang="ko-KR" dirty="0">
              <a:solidFill>
                <a:srgbClr val="0000FF"/>
              </a:solidFill>
            </a:endParaRPr>
          </a:p>
        </p:txBody>
      </p:sp>
      <p:sp>
        <p:nvSpPr>
          <p:cNvPr id="5" name="모서리가 둥근 사각형 설명선 4">
            <a:extLst>
              <a:ext uri="{FF2B5EF4-FFF2-40B4-BE49-F238E27FC236}">
                <a16:creationId xmlns:a16="http://schemas.microsoft.com/office/drawing/2014/main" id="{D74B472F-AAC9-413E-BE4A-0CDE9FC9451D}"/>
              </a:ext>
            </a:extLst>
          </p:cNvPr>
          <p:cNvSpPr/>
          <p:nvPr/>
        </p:nvSpPr>
        <p:spPr>
          <a:xfrm>
            <a:off x="3249184" y="707782"/>
            <a:ext cx="1503200" cy="300540"/>
          </a:xfrm>
          <a:prstGeom prst="wedgeRoundRectCallout">
            <a:avLst>
              <a:gd name="adj1" fmla="val -66152"/>
              <a:gd name="adj2" fmla="val 2376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/>
            <a:r>
              <a:rPr lang="ko-KR" altLang="en-US" dirty="0">
                <a:solidFill>
                  <a:srgbClr val="0000FF"/>
                </a:solidFill>
              </a:rPr>
              <a:t>타이틀 메뉴</a:t>
            </a:r>
            <a:endParaRPr lang="en-US" altLang="ko-KR" dirty="0">
              <a:solidFill>
                <a:srgbClr val="0000FF"/>
              </a:solidFill>
            </a:endParaRPr>
          </a:p>
        </p:txBody>
      </p:sp>
      <p:sp>
        <p:nvSpPr>
          <p:cNvPr id="6" name="모서리가 둥근 사각형 설명선 4">
            <a:extLst>
              <a:ext uri="{FF2B5EF4-FFF2-40B4-BE49-F238E27FC236}">
                <a16:creationId xmlns:a16="http://schemas.microsoft.com/office/drawing/2014/main" id="{FADC2F0D-1B0F-4592-B51A-3E2BE8770B4F}"/>
              </a:ext>
            </a:extLst>
          </p:cNvPr>
          <p:cNvSpPr/>
          <p:nvPr/>
        </p:nvSpPr>
        <p:spPr>
          <a:xfrm>
            <a:off x="5594176" y="899508"/>
            <a:ext cx="1262688" cy="300540"/>
          </a:xfrm>
          <a:prstGeom prst="wedgeRoundRectCallout">
            <a:avLst>
              <a:gd name="adj1" fmla="val -35737"/>
              <a:gd name="adj2" fmla="val 8610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/>
            <a:r>
              <a:rPr lang="ko-KR" altLang="en-US" dirty="0">
                <a:solidFill>
                  <a:srgbClr val="0000FF"/>
                </a:solidFill>
              </a:rPr>
              <a:t>작업 버튼</a:t>
            </a:r>
            <a:endParaRPr lang="en-US" altLang="ko-KR" dirty="0">
              <a:solidFill>
                <a:srgbClr val="0000FF"/>
              </a:solidFill>
            </a:endParaRPr>
          </a:p>
        </p:txBody>
      </p:sp>
      <p:sp>
        <p:nvSpPr>
          <p:cNvPr id="7" name="모서리가 둥근 사각형 설명선 4">
            <a:extLst>
              <a:ext uri="{FF2B5EF4-FFF2-40B4-BE49-F238E27FC236}">
                <a16:creationId xmlns:a16="http://schemas.microsoft.com/office/drawing/2014/main" id="{4F7E9BEA-90F3-471D-8F25-771CB8491BC8}"/>
              </a:ext>
            </a:extLst>
          </p:cNvPr>
          <p:cNvSpPr/>
          <p:nvPr/>
        </p:nvSpPr>
        <p:spPr>
          <a:xfrm>
            <a:off x="7337888" y="3935158"/>
            <a:ext cx="1443072" cy="300540"/>
          </a:xfrm>
          <a:prstGeom prst="wedgeRoundRectCallout">
            <a:avLst>
              <a:gd name="adj1" fmla="val -57328"/>
              <a:gd name="adj2" fmla="val -2113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/>
            <a:r>
              <a:rPr lang="ko-KR" altLang="en-US" dirty="0">
                <a:solidFill>
                  <a:srgbClr val="0000FF"/>
                </a:solidFill>
              </a:rPr>
              <a:t>테이블 영역</a:t>
            </a:r>
            <a:endParaRPr lang="en-US" altLang="ko-KR" dirty="0">
              <a:solidFill>
                <a:srgbClr val="0000FF"/>
              </a:solidFill>
            </a:endParaRPr>
          </a:p>
        </p:txBody>
      </p:sp>
      <p:sp>
        <p:nvSpPr>
          <p:cNvPr id="8" name="모서리가 둥근 사각형 설명선 4">
            <a:extLst>
              <a:ext uri="{FF2B5EF4-FFF2-40B4-BE49-F238E27FC236}">
                <a16:creationId xmlns:a16="http://schemas.microsoft.com/office/drawing/2014/main" id="{3F01B274-3AAB-415B-935C-6651519B874C}"/>
              </a:ext>
            </a:extLst>
          </p:cNvPr>
          <p:cNvSpPr/>
          <p:nvPr/>
        </p:nvSpPr>
        <p:spPr>
          <a:xfrm>
            <a:off x="5388497" y="3822059"/>
            <a:ext cx="1262688" cy="300540"/>
          </a:xfrm>
          <a:prstGeom prst="wedgeRoundRectCallout">
            <a:avLst>
              <a:gd name="adj1" fmla="val -36553"/>
              <a:gd name="adj2" fmla="val -7848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/>
            <a:r>
              <a:rPr lang="ko-KR" altLang="en-US" dirty="0">
                <a:solidFill>
                  <a:srgbClr val="0000FF"/>
                </a:solidFill>
              </a:rPr>
              <a:t>항목이름</a:t>
            </a:r>
            <a:endParaRPr lang="en-US" altLang="ko-KR" dirty="0">
              <a:solidFill>
                <a:srgbClr val="0000FF"/>
              </a:solidFill>
            </a:endParaRPr>
          </a:p>
        </p:txBody>
      </p:sp>
      <p:sp>
        <p:nvSpPr>
          <p:cNvPr id="9" name="모서리가 둥근 사각형 설명선 4">
            <a:extLst>
              <a:ext uri="{FF2B5EF4-FFF2-40B4-BE49-F238E27FC236}">
                <a16:creationId xmlns:a16="http://schemas.microsoft.com/office/drawing/2014/main" id="{31440589-052F-4D76-A51E-557B40F4AFAF}"/>
              </a:ext>
            </a:extLst>
          </p:cNvPr>
          <p:cNvSpPr/>
          <p:nvPr/>
        </p:nvSpPr>
        <p:spPr>
          <a:xfrm>
            <a:off x="1024448" y="4093595"/>
            <a:ext cx="1544366" cy="300540"/>
          </a:xfrm>
          <a:prstGeom prst="wedgeRoundRectCallout">
            <a:avLst>
              <a:gd name="adj1" fmla="val 63113"/>
              <a:gd name="adj2" fmla="val -2113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/>
            <a:r>
              <a:rPr lang="ko-KR" altLang="en-US" dirty="0">
                <a:solidFill>
                  <a:srgbClr val="0000FF"/>
                </a:solidFill>
              </a:rPr>
              <a:t>자료</a:t>
            </a:r>
            <a:r>
              <a:rPr lang="en-US" altLang="ko-KR" dirty="0">
                <a:solidFill>
                  <a:srgbClr val="0000FF"/>
                </a:solidFill>
              </a:rPr>
              <a:t>(</a:t>
            </a:r>
            <a:r>
              <a:rPr lang="ko-KR" altLang="en-US" dirty="0">
                <a:solidFill>
                  <a:srgbClr val="0000FF"/>
                </a:solidFill>
              </a:rPr>
              <a:t>데이터</a:t>
            </a:r>
            <a:r>
              <a:rPr lang="en-US" altLang="ko-KR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0" name="모서리가 둥근 사각형 설명선 4">
            <a:extLst>
              <a:ext uri="{FF2B5EF4-FFF2-40B4-BE49-F238E27FC236}">
                <a16:creationId xmlns:a16="http://schemas.microsoft.com/office/drawing/2014/main" id="{A27B5FA0-8F48-402B-A134-4DF8AB76B098}"/>
              </a:ext>
            </a:extLst>
          </p:cNvPr>
          <p:cNvSpPr/>
          <p:nvPr/>
        </p:nvSpPr>
        <p:spPr>
          <a:xfrm>
            <a:off x="4752384" y="1810532"/>
            <a:ext cx="1743712" cy="300540"/>
          </a:xfrm>
          <a:prstGeom prst="wedgeRoundRectCallout">
            <a:avLst>
              <a:gd name="adj1" fmla="val -74586"/>
              <a:gd name="adj2" fmla="val 5867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/>
            <a:r>
              <a:rPr lang="ko-KR" altLang="en-US" dirty="0">
                <a:solidFill>
                  <a:srgbClr val="0000FF"/>
                </a:solidFill>
              </a:rPr>
              <a:t>입력상자들</a:t>
            </a:r>
            <a:endParaRPr lang="en-US" altLang="ko-KR" dirty="0">
              <a:solidFill>
                <a:srgbClr val="0000FF"/>
              </a:solidFill>
            </a:endParaRPr>
          </a:p>
        </p:txBody>
      </p:sp>
      <p:sp>
        <p:nvSpPr>
          <p:cNvPr id="11" name="모서리가 둥근 사각형 설명선 4">
            <a:extLst>
              <a:ext uri="{FF2B5EF4-FFF2-40B4-BE49-F238E27FC236}">
                <a16:creationId xmlns:a16="http://schemas.microsoft.com/office/drawing/2014/main" id="{E3A8C833-D61A-432F-9F39-8B02CF0608C5}"/>
              </a:ext>
            </a:extLst>
          </p:cNvPr>
          <p:cNvSpPr/>
          <p:nvPr/>
        </p:nvSpPr>
        <p:spPr>
          <a:xfrm>
            <a:off x="4752384" y="2282954"/>
            <a:ext cx="2454146" cy="300540"/>
          </a:xfrm>
          <a:prstGeom prst="wedgeRoundRectCallout">
            <a:avLst>
              <a:gd name="adj1" fmla="val -44927"/>
              <a:gd name="adj2" fmla="val -9095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/>
            <a:r>
              <a:rPr lang="en-US" altLang="ko-KR" dirty="0">
                <a:solidFill>
                  <a:srgbClr val="0000FF"/>
                </a:solidFill>
              </a:rPr>
              <a:t>Tab</a:t>
            </a:r>
            <a:r>
              <a:rPr lang="ko-KR" altLang="en-US" dirty="0">
                <a:solidFill>
                  <a:srgbClr val="0000FF"/>
                </a:solidFill>
              </a:rPr>
              <a:t>키</a:t>
            </a:r>
            <a:r>
              <a:rPr lang="en-US" altLang="ko-KR" dirty="0">
                <a:solidFill>
                  <a:srgbClr val="0000FF"/>
                </a:solidFill>
              </a:rPr>
              <a:t>, Enter</a:t>
            </a:r>
            <a:r>
              <a:rPr lang="ko-KR" altLang="en-US" dirty="0">
                <a:solidFill>
                  <a:srgbClr val="0000FF"/>
                </a:solidFill>
              </a:rPr>
              <a:t>키로 이동</a:t>
            </a:r>
            <a:endParaRPr lang="en-US" altLang="ko-KR" dirty="0">
              <a:solidFill>
                <a:srgbClr val="0000FF"/>
              </a:solidFill>
            </a:endParaRPr>
          </a:p>
        </p:txBody>
      </p:sp>
      <p:sp>
        <p:nvSpPr>
          <p:cNvPr id="12" name="모서리가 둥근 사각형 설명선 6">
            <a:extLst>
              <a:ext uri="{FF2B5EF4-FFF2-40B4-BE49-F238E27FC236}">
                <a16:creationId xmlns:a16="http://schemas.microsoft.com/office/drawing/2014/main" id="{B7A7612C-593C-440B-8F10-2E60FE415DB5}"/>
              </a:ext>
            </a:extLst>
          </p:cNvPr>
          <p:cNvSpPr/>
          <p:nvPr/>
        </p:nvSpPr>
        <p:spPr>
          <a:xfrm>
            <a:off x="4006139" y="4495846"/>
            <a:ext cx="2896465" cy="407142"/>
          </a:xfrm>
          <a:prstGeom prst="wedgeRoundRectCallout">
            <a:avLst>
              <a:gd name="adj1" fmla="val -34152"/>
              <a:gd name="adj2" fmla="val -71142"/>
              <a:gd name="adj3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600" b="1" dirty="0">
                <a:solidFill>
                  <a:srgbClr val="0000FF"/>
                </a:solidFill>
              </a:rPr>
              <a:t>마우스 오른쪽 버튼 사용 </a:t>
            </a:r>
            <a:endParaRPr lang="en-US" altLang="ko-KR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069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6C5BCDCD-B2FC-4314-82F3-88D7A8705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999" y="0"/>
            <a:ext cx="7084002" cy="51435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C2DF7525-CB92-472C-81F8-8A59295FD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256" y="2378333"/>
            <a:ext cx="1632935" cy="2541909"/>
          </a:xfrm>
          <a:prstGeom prst="rect">
            <a:avLst/>
          </a:prstGeom>
          <a:ln w="127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모서리가 둥근 사각형 설명선 6">
            <a:extLst>
              <a:ext uri="{FF2B5EF4-FFF2-40B4-BE49-F238E27FC236}">
                <a16:creationId xmlns:a16="http://schemas.microsoft.com/office/drawing/2014/main" id="{A6DC0050-8117-4DAF-B51B-A04E418D3897}"/>
              </a:ext>
            </a:extLst>
          </p:cNvPr>
          <p:cNvSpPr/>
          <p:nvPr/>
        </p:nvSpPr>
        <p:spPr>
          <a:xfrm>
            <a:off x="6435968" y="2230730"/>
            <a:ext cx="2344992" cy="682039"/>
          </a:xfrm>
          <a:prstGeom prst="wedgeRoundRectCallout">
            <a:avLst>
              <a:gd name="adj1" fmla="val -56166"/>
              <a:gd name="adj2" fmla="val -1358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600" b="1" dirty="0">
                <a:solidFill>
                  <a:srgbClr val="0000FF"/>
                </a:solidFill>
              </a:rPr>
              <a:t>마우스 오른쪽 버튼 사용 메뉴</a:t>
            </a:r>
            <a:endParaRPr lang="en-US" altLang="ko-KR" sz="1600" dirty="0">
              <a:solidFill>
                <a:srgbClr val="0000FF"/>
              </a:solidFill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20F47C2-B195-47F9-AD82-DDD98E87D31C}"/>
              </a:ext>
            </a:extLst>
          </p:cNvPr>
          <p:cNvSpPr/>
          <p:nvPr/>
        </p:nvSpPr>
        <p:spPr>
          <a:xfrm>
            <a:off x="0" y="0"/>
            <a:ext cx="9144000" cy="587526"/>
          </a:xfrm>
          <a:prstGeom prst="rect">
            <a:avLst/>
          </a:prstGeom>
          <a:gradFill flip="none" rotWithShape="1">
            <a:gsLst>
              <a:gs pos="34000">
                <a:schemeClr val="accent6">
                  <a:lumMod val="40000"/>
                  <a:lumOff val="60000"/>
                  <a:alpha val="2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chemeClr val="bg1"/>
                </a:solidFill>
              </a:rPr>
              <a:t>     금전출납부  </a:t>
            </a:r>
            <a:r>
              <a:rPr lang="ko-KR" alt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프로그램 </a:t>
            </a:r>
            <a:r>
              <a:rPr lang="en-US" altLang="ko-K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– </a:t>
            </a:r>
            <a:r>
              <a:rPr lang="en-US" altLang="ko-KR" b="1" dirty="0">
                <a:solidFill>
                  <a:schemeClr val="tx1"/>
                </a:solidFill>
              </a:rPr>
              <a:t>[</a:t>
            </a:r>
            <a:r>
              <a:rPr lang="ko-KR" altLang="en-US" b="1" dirty="0">
                <a:solidFill>
                  <a:schemeClr val="tx1"/>
                </a:solidFill>
              </a:rPr>
              <a:t>화면설명</a:t>
            </a:r>
            <a:r>
              <a:rPr lang="en-US" altLang="ko-KR" b="1" dirty="0">
                <a:solidFill>
                  <a:schemeClr val="tx1"/>
                </a:solidFill>
              </a:rPr>
              <a:t>, </a:t>
            </a:r>
            <a:r>
              <a:rPr lang="ko-KR" altLang="en-US" b="1" dirty="0">
                <a:solidFill>
                  <a:schemeClr val="tx1"/>
                </a:solidFill>
              </a:rPr>
              <a:t>마우스 및 키 사용</a:t>
            </a:r>
            <a:r>
              <a:rPr lang="en-US" altLang="ko-KR" b="1" dirty="0">
                <a:solidFill>
                  <a:schemeClr val="tx1"/>
                </a:solidFill>
              </a:rPr>
              <a:t>]</a:t>
            </a:r>
            <a:endParaRPr lang="ko-KR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809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AB829E2-D7B4-4A58-902B-9BC65DF0A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" y="1068550"/>
            <a:ext cx="7157504" cy="223672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22E853D7-DC4C-4424-B4FE-55B1B6C83E7D}"/>
              </a:ext>
            </a:extLst>
          </p:cNvPr>
          <p:cNvSpPr/>
          <p:nvPr/>
        </p:nvSpPr>
        <p:spPr>
          <a:xfrm>
            <a:off x="0" y="0"/>
            <a:ext cx="9144000" cy="587526"/>
          </a:xfrm>
          <a:prstGeom prst="rect">
            <a:avLst/>
          </a:prstGeom>
          <a:gradFill flip="none" rotWithShape="1">
            <a:gsLst>
              <a:gs pos="34000">
                <a:schemeClr val="accent6">
                  <a:lumMod val="40000"/>
                  <a:lumOff val="60000"/>
                  <a:alpha val="2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chemeClr val="bg1"/>
                </a:solidFill>
              </a:rPr>
              <a:t>     금전출납부  </a:t>
            </a:r>
            <a:r>
              <a:rPr lang="ko-KR" alt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프로그램 </a:t>
            </a:r>
            <a:r>
              <a:rPr lang="en-US" altLang="ko-K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– </a:t>
            </a:r>
            <a:r>
              <a:rPr lang="en-US" altLang="ko-KR" b="1" dirty="0">
                <a:solidFill>
                  <a:schemeClr val="tx1"/>
                </a:solidFill>
              </a:rPr>
              <a:t>[</a:t>
            </a:r>
            <a:r>
              <a:rPr lang="ko-KR" altLang="en-US" b="1" dirty="0">
                <a:solidFill>
                  <a:schemeClr val="tx1"/>
                </a:solidFill>
              </a:rPr>
              <a:t>자료 모으기</a:t>
            </a:r>
            <a:r>
              <a:rPr lang="en-US" altLang="ko-KR" b="1" dirty="0">
                <a:solidFill>
                  <a:schemeClr val="tx1"/>
                </a:solidFill>
              </a:rPr>
              <a:t>(</a:t>
            </a:r>
            <a:r>
              <a:rPr lang="ko-KR" altLang="en-US" b="1" dirty="0">
                <a:solidFill>
                  <a:schemeClr val="tx1"/>
                </a:solidFill>
              </a:rPr>
              <a:t>검색</a:t>
            </a:r>
            <a:r>
              <a:rPr lang="en-US" altLang="ko-KR" b="1" dirty="0">
                <a:solidFill>
                  <a:schemeClr val="tx1"/>
                </a:solidFill>
              </a:rPr>
              <a:t>,</a:t>
            </a:r>
            <a:r>
              <a:rPr lang="ko-KR" altLang="en-US" b="1" dirty="0">
                <a:solidFill>
                  <a:schemeClr val="tx1"/>
                </a:solidFill>
              </a:rPr>
              <a:t>추출</a:t>
            </a:r>
            <a:r>
              <a:rPr lang="en-US" altLang="ko-KR" b="1" dirty="0">
                <a:solidFill>
                  <a:schemeClr val="tx1"/>
                </a:solidFill>
              </a:rPr>
              <a:t>)]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5" name="모서리가 둥근 사각형 설명선 6">
            <a:extLst>
              <a:ext uri="{FF2B5EF4-FFF2-40B4-BE49-F238E27FC236}">
                <a16:creationId xmlns:a16="http://schemas.microsoft.com/office/drawing/2014/main" id="{27E69E19-C65E-4121-AC38-AFB5FA3643C8}"/>
              </a:ext>
            </a:extLst>
          </p:cNvPr>
          <p:cNvSpPr/>
          <p:nvPr/>
        </p:nvSpPr>
        <p:spPr>
          <a:xfrm>
            <a:off x="2407392" y="3449598"/>
            <a:ext cx="3943468" cy="1250704"/>
          </a:xfrm>
          <a:prstGeom prst="wedgeRoundRectCallout">
            <a:avLst>
              <a:gd name="adj1" fmla="val -5056"/>
              <a:gd name="adj2" fmla="val -61248"/>
              <a:gd name="adj3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600" b="1" dirty="0">
                <a:solidFill>
                  <a:srgbClr val="0000FF"/>
                </a:solidFill>
              </a:rPr>
              <a:t>마우스 오른쪽 버튼 사용</a:t>
            </a:r>
            <a:endParaRPr lang="en-US" altLang="ko-KR" sz="1600" b="1" dirty="0">
              <a:solidFill>
                <a:srgbClr val="0000FF"/>
              </a:solidFill>
            </a:endParaRPr>
          </a:p>
          <a:p>
            <a:r>
              <a:rPr lang="en-US" altLang="ko-KR" sz="1600" b="1" dirty="0">
                <a:solidFill>
                  <a:schemeClr val="tx1"/>
                </a:solidFill>
              </a:rPr>
              <a:t>  -</a:t>
            </a:r>
            <a:r>
              <a:rPr lang="ko-KR" altLang="en-US" sz="1600" b="1" dirty="0">
                <a:solidFill>
                  <a:schemeClr val="tx1"/>
                </a:solidFill>
              </a:rPr>
              <a:t> 원하는 글자에 클릭 또는</a:t>
            </a:r>
            <a:br>
              <a:rPr lang="en-US" altLang="ko-KR" sz="1600" b="1" dirty="0">
                <a:solidFill>
                  <a:schemeClr val="tx1"/>
                </a:solidFill>
              </a:rPr>
            </a:br>
            <a:r>
              <a:rPr lang="en-US" altLang="ko-KR" sz="1600" b="1" dirty="0">
                <a:solidFill>
                  <a:schemeClr val="tx1"/>
                </a:solidFill>
              </a:rPr>
              <a:t>     </a:t>
            </a:r>
            <a:r>
              <a:rPr lang="ko-KR" altLang="en-US" sz="1600" b="1" dirty="0">
                <a:solidFill>
                  <a:schemeClr val="tx1"/>
                </a:solidFill>
              </a:rPr>
              <a:t>블록 </a:t>
            </a:r>
            <a:r>
              <a:rPr lang="ko-KR" altLang="en-US" sz="1600" b="1" dirty="0" err="1">
                <a:solidFill>
                  <a:schemeClr val="tx1"/>
                </a:solidFill>
              </a:rPr>
              <a:t>설정후</a:t>
            </a:r>
            <a:r>
              <a:rPr lang="ko-KR" altLang="en-US" sz="1600" b="1" dirty="0">
                <a:solidFill>
                  <a:schemeClr val="tx1"/>
                </a:solidFill>
              </a:rPr>
              <a:t> ＂마우스 오른쪽 버튼</a:t>
            </a:r>
            <a:r>
              <a:rPr lang="en-US" altLang="ko-KR" sz="1600" b="1" dirty="0">
                <a:solidFill>
                  <a:schemeClr val="tx1"/>
                </a:solidFill>
              </a:rPr>
              <a:t>”</a:t>
            </a:r>
            <a:br>
              <a:rPr lang="en-US" altLang="ko-KR" sz="1600" b="1" dirty="0">
                <a:solidFill>
                  <a:schemeClr val="tx1"/>
                </a:solidFill>
              </a:rPr>
            </a:br>
            <a:r>
              <a:rPr lang="en-US" altLang="ko-KR" sz="1600" b="1" dirty="0">
                <a:solidFill>
                  <a:schemeClr val="tx1"/>
                </a:solidFill>
              </a:rPr>
              <a:t>   - </a:t>
            </a:r>
            <a:r>
              <a:rPr lang="ko-KR" altLang="en-US" sz="1600" b="1" dirty="0">
                <a:solidFill>
                  <a:schemeClr val="tx1"/>
                </a:solidFill>
              </a:rPr>
              <a:t>나타나는 메뉴에서 </a:t>
            </a:r>
            <a:r>
              <a:rPr lang="en-US" altLang="ko-KR" sz="1600" b="1" dirty="0">
                <a:solidFill>
                  <a:schemeClr val="tx1"/>
                </a:solidFill>
              </a:rPr>
              <a:t>“</a:t>
            </a:r>
            <a:r>
              <a:rPr lang="ko-KR" altLang="en-US" sz="1600" b="1" dirty="0" err="1">
                <a:solidFill>
                  <a:schemeClr val="tx1"/>
                </a:solidFill>
              </a:rPr>
              <a:t>빠른모으기</a:t>
            </a:r>
            <a:r>
              <a:rPr lang="ko-KR" altLang="en-US" sz="1600" b="1" dirty="0">
                <a:solidFill>
                  <a:schemeClr val="tx1"/>
                </a:solidFill>
              </a:rPr>
              <a:t>＂</a:t>
            </a:r>
            <a:endParaRPr lang="en-US" altLang="ko-K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36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8FF92CB-B69F-4010-888C-8D3B07E72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62" y="0"/>
            <a:ext cx="7084002" cy="5143500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0" y="0"/>
            <a:ext cx="9144000" cy="587526"/>
          </a:xfrm>
          <a:prstGeom prst="rect">
            <a:avLst/>
          </a:prstGeom>
          <a:gradFill flip="none" rotWithShape="1">
            <a:gsLst>
              <a:gs pos="34000">
                <a:schemeClr val="accent6">
                  <a:lumMod val="40000"/>
                  <a:lumOff val="60000"/>
                  <a:alpha val="2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>
                <a:solidFill>
                  <a:schemeClr val="bg1"/>
                </a:solidFill>
              </a:rPr>
              <a:t>     금전출납부  </a:t>
            </a:r>
            <a:r>
              <a:rPr lang="ko-KR" alt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t>프로그램 </a:t>
            </a:r>
            <a:r>
              <a:rPr lang="en-US" altLang="ko-KR" b="1">
                <a:solidFill>
                  <a:schemeClr val="tx1"/>
                </a:solidFill>
              </a:rPr>
              <a:t>– [</a:t>
            </a:r>
            <a:r>
              <a:rPr lang="ko-KR" altLang="en-US" b="1">
                <a:solidFill>
                  <a:schemeClr val="tx1"/>
                </a:solidFill>
              </a:rPr>
              <a:t>출납장부 화면</a:t>
            </a:r>
            <a:r>
              <a:rPr lang="en-US" altLang="ko-KR" b="1">
                <a:solidFill>
                  <a:schemeClr val="tx1"/>
                </a:solidFill>
              </a:rPr>
              <a:t>]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5" name="모서리가 둥근 사각형 설명선 4"/>
          <p:cNvSpPr/>
          <p:nvPr/>
        </p:nvSpPr>
        <p:spPr>
          <a:xfrm>
            <a:off x="4923634" y="76438"/>
            <a:ext cx="4088704" cy="992112"/>
          </a:xfrm>
          <a:prstGeom prst="wedgeRoundRectCallout">
            <a:avLst>
              <a:gd name="adj1" fmla="val -54418"/>
              <a:gd name="adj2" fmla="val -1760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0000FF"/>
                </a:solidFill>
              </a:rPr>
              <a:t>출납의 입력</a:t>
            </a:r>
            <a:r>
              <a:rPr lang="en-US" altLang="ko-KR" dirty="0">
                <a:solidFill>
                  <a:srgbClr val="0000FF"/>
                </a:solidFill>
              </a:rPr>
              <a:t>/</a:t>
            </a:r>
            <a:r>
              <a:rPr lang="ko-KR" altLang="en-US" dirty="0">
                <a:solidFill>
                  <a:srgbClr val="0000FF"/>
                </a:solidFill>
              </a:rPr>
              <a:t>잔액확인</a:t>
            </a:r>
            <a:r>
              <a:rPr lang="en-US" altLang="ko-KR" dirty="0">
                <a:solidFill>
                  <a:srgbClr val="0000FF"/>
                </a:solidFill>
              </a:rPr>
              <a:t>,</a:t>
            </a:r>
          </a:p>
          <a:p>
            <a:pPr marL="285750" indent="-285750"/>
            <a:r>
              <a:rPr lang="en-US" altLang="ko-KR" dirty="0">
                <a:solidFill>
                  <a:srgbClr val="0000FF"/>
                </a:solidFill>
              </a:rPr>
              <a:t>    </a:t>
            </a:r>
            <a:r>
              <a:rPr lang="ko-KR" altLang="en-US" dirty="0">
                <a:solidFill>
                  <a:srgbClr val="0000FF"/>
                </a:solidFill>
              </a:rPr>
              <a:t>결산통계</a:t>
            </a:r>
            <a:r>
              <a:rPr lang="en-US" altLang="ko-KR" dirty="0">
                <a:solidFill>
                  <a:srgbClr val="0000FF"/>
                </a:solidFill>
              </a:rPr>
              <a:t>/</a:t>
            </a:r>
            <a:r>
              <a:rPr lang="ko-KR" altLang="en-US" dirty="0">
                <a:solidFill>
                  <a:srgbClr val="0000FF"/>
                </a:solidFill>
              </a:rPr>
              <a:t>예결산보고서 등</a:t>
            </a:r>
            <a:endParaRPr lang="en-US" altLang="ko-KR" dirty="0">
              <a:solidFill>
                <a:srgbClr val="0000FF"/>
              </a:solidFill>
            </a:endParaRPr>
          </a:p>
          <a:p>
            <a:pPr marL="285750" indent="-285750"/>
            <a:r>
              <a:rPr lang="en-US" altLang="ko-KR" dirty="0">
                <a:solidFill>
                  <a:srgbClr val="0000FF"/>
                </a:solidFill>
              </a:rPr>
              <a:t>     </a:t>
            </a:r>
            <a:r>
              <a:rPr lang="ko-KR" altLang="en-US" dirty="0">
                <a:solidFill>
                  <a:srgbClr val="0000FF"/>
                </a:solidFill>
              </a:rPr>
              <a:t>대부분의 작업을 할 수 있습니다</a:t>
            </a:r>
            <a:r>
              <a:rPr lang="en-US" altLang="ko-KR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6" name="모서리가 둥근 사각형 설명선 6">
            <a:extLst>
              <a:ext uri="{FF2B5EF4-FFF2-40B4-BE49-F238E27FC236}">
                <a16:creationId xmlns:a16="http://schemas.microsoft.com/office/drawing/2014/main" id="{906967F9-08A9-4122-8760-3A1E72324BC4}"/>
              </a:ext>
            </a:extLst>
          </p:cNvPr>
          <p:cNvSpPr/>
          <p:nvPr/>
        </p:nvSpPr>
        <p:spPr>
          <a:xfrm>
            <a:off x="6015073" y="2368179"/>
            <a:ext cx="2044352" cy="323827"/>
          </a:xfrm>
          <a:prstGeom prst="wedgeRoundRectCallout">
            <a:avLst>
              <a:gd name="adj1" fmla="val -40104"/>
              <a:gd name="adj2" fmla="val -80347"/>
              <a:gd name="adj3" fmla="val 1666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600" b="1" dirty="0">
                <a:solidFill>
                  <a:srgbClr val="0000FF"/>
                </a:solidFill>
              </a:rPr>
              <a:t>수입</a:t>
            </a:r>
            <a:r>
              <a:rPr lang="en-US" altLang="ko-KR" sz="1600" b="1" dirty="0">
                <a:solidFill>
                  <a:srgbClr val="0000FF"/>
                </a:solidFill>
              </a:rPr>
              <a:t>/</a:t>
            </a:r>
            <a:r>
              <a:rPr lang="ko-KR" altLang="en-US" sz="1600" b="1" dirty="0">
                <a:solidFill>
                  <a:srgbClr val="0000FF"/>
                </a:solidFill>
              </a:rPr>
              <a:t>지출 입력</a:t>
            </a:r>
            <a:endParaRPr lang="en-US" altLang="ko-KR" sz="1600" dirty="0">
              <a:solidFill>
                <a:srgbClr val="0000FF"/>
              </a:solidFill>
            </a:endParaRPr>
          </a:p>
        </p:txBody>
      </p:sp>
      <p:sp>
        <p:nvSpPr>
          <p:cNvPr id="8" name="모서리가 둥근 사각형 설명선 6">
            <a:extLst>
              <a:ext uri="{FF2B5EF4-FFF2-40B4-BE49-F238E27FC236}">
                <a16:creationId xmlns:a16="http://schemas.microsoft.com/office/drawing/2014/main" id="{52870C02-AF5D-49BA-B7CB-AA5FF98095B0}"/>
              </a:ext>
            </a:extLst>
          </p:cNvPr>
          <p:cNvSpPr/>
          <p:nvPr/>
        </p:nvSpPr>
        <p:spPr>
          <a:xfrm>
            <a:off x="1204832" y="2451493"/>
            <a:ext cx="1803840" cy="323827"/>
          </a:xfrm>
          <a:prstGeom prst="wedgeRoundRectCallout">
            <a:avLst>
              <a:gd name="adj1" fmla="val 1691"/>
              <a:gd name="adj2" fmla="val 72448"/>
              <a:gd name="adj3" fmla="val 16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600" b="1">
                <a:solidFill>
                  <a:srgbClr val="0000FF"/>
                </a:solidFill>
              </a:rPr>
              <a:t>조건으로 검색</a:t>
            </a:r>
            <a:endParaRPr lang="en-US" altLang="ko-KR" sz="1600" dirty="0">
              <a:solidFill>
                <a:srgbClr val="0000FF"/>
              </a:solidFill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2E1BEFEA-8206-420D-A6D3-505DFE23FF5C}"/>
              </a:ext>
            </a:extLst>
          </p:cNvPr>
          <p:cNvSpPr/>
          <p:nvPr/>
        </p:nvSpPr>
        <p:spPr>
          <a:xfrm>
            <a:off x="3249184" y="4676230"/>
            <a:ext cx="360768" cy="3607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A37A8197-7DF6-42EC-9E0A-D93EB179A7D3}"/>
              </a:ext>
            </a:extLst>
          </p:cNvPr>
          <p:cNvSpPr/>
          <p:nvPr/>
        </p:nvSpPr>
        <p:spPr>
          <a:xfrm>
            <a:off x="3370178" y="610011"/>
            <a:ext cx="360768" cy="3607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A8BA8E4A-25CC-48C4-97FD-D6D32EBF0092}"/>
              </a:ext>
            </a:extLst>
          </p:cNvPr>
          <p:cNvSpPr/>
          <p:nvPr/>
        </p:nvSpPr>
        <p:spPr>
          <a:xfrm>
            <a:off x="3790336" y="2451493"/>
            <a:ext cx="1443072" cy="32382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사각형 설명선 6">
            <a:extLst>
              <a:ext uri="{FF2B5EF4-FFF2-40B4-BE49-F238E27FC236}">
                <a16:creationId xmlns:a16="http://schemas.microsoft.com/office/drawing/2014/main" id="{3A2DBE1E-A7C3-4306-8FE9-19DCDC76C023}"/>
              </a:ext>
            </a:extLst>
          </p:cNvPr>
          <p:cNvSpPr/>
          <p:nvPr/>
        </p:nvSpPr>
        <p:spPr>
          <a:xfrm>
            <a:off x="6445406" y="1285875"/>
            <a:ext cx="2044352" cy="323827"/>
          </a:xfrm>
          <a:prstGeom prst="wedgeRoundRectCallout">
            <a:avLst>
              <a:gd name="adj1" fmla="val -46508"/>
              <a:gd name="adj2" fmla="val -73368"/>
              <a:gd name="adj3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600" b="1" dirty="0">
                <a:solidFill>
                  <a:srgbClr val="0000FF"/>
                </a:solidFill>
              </a:rPr>
              <a:t>달력</a:t>
            </a:r>
            <a:r>
              <a:rPr lang="en-US" altLang="ko-KR" sz="1600" b="1" dirty="0">
                <a:solidFill>
                  <a:srgbClr val="0000FF"/>
                </a:solidFill>
              </a:rPr>
              <a:t>(</a:t>
            </a:r>
            <a:r>
              <a:rPr lang="ko-KR" altLang="en-US" sz="1600" b="1" dirty="0">
                <a:solidFill>
                  <a:srgbClr val="0000FF"/>
                </a:solidFill>
              </a:rPr>
              <a:t>날짜 클릭</a:t>
            </a:r>
            <a:r>
              <a:rPr lang="en-US" altLang="ko-KR" sz="1600" b="1" dirty="0">
                <a:solidFill>
                  <a:srgbClr val="0000FF"/>
                </a:solidFill>
              </a:rPr>
              <a:t>)</a:t>
            </a:r>
            <a:endParaRPr lang="en-US" altLang="ko-KR" sz="1600" dirty="0">
              <a:solidFill>
                <a:srgbClr val="0000FF"/>
              </a:solidFill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1177D5BC-2B2D-4324-BA5E-778C854271C6}"/>
              </a:ext>
            </a:extLst>
          </p:cNvPr>
          <p:cNvSpPr/>
          <p:nvPr/>
        </p:nvSpPr>
        <p:spPr>
          <a:xfrm>
            <a:off x="603552" y="4495846"/>
            <a:ext cx="1142432" cy="22655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별: 꼭짓점 5개 1">
            <a:extLst>
              <a:ext uri="{FF2B5EF4-FFF2-40B4-BE49-F238E27FC236}">
                <a16:creationId xmlns:a16="http://schemas.microsoft.com/office/drawing/2014/main" id="{EBB29D42-B37F-4988-AC8C-7293415E0638}"/>
              </a:ext>
            </a:extLst>
          </p:cNvPr>
          <p:cNvSpPr/>
          <p:nvPr/>
        </p:nvSpPr>
        <p:spPr>
          <a:xfrm>
            <a:off x="327273" y="4361635"/>
            <a:ext cx="420896" cy="360768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모서리가 둥근 사각형 설명선 6">
            <a:extLst>
              <a:ext uri="{FF2B5EF4-FFF2-40B4-BE49-F238E27FC236}">
                <a16:creationId xmlns:a16="http://schemas.microsoft.com/office/drawing/2014/main" id="{AF3764B6-6939-4425-A6A4-6134E6CCC962}"/>
              </a:ext>
            </a:extLst>
          </p:cNvPr>
          <p:cNvSpPr/>
          <p:nvPr/>
        </p:nvSpPr>
        <p:spPr>
          <a:xfrm>
            <a:off x="748169" y="4199756"/>
            <a:ext cx="1057943" cy="226557"/>
          </a:xfrm>
          <a:prstGeom prst="wedgeRoundRectCallout">
            <a:avLst>
              <a:gd name="adj1" fmla="val -18151"/>
              <a:gd name="adj2" fmla="val 79391"/>
              <a:gd name="adj3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b="1" dirty="0" err="1">
                <a:solidFill>
                  <a:srgbClr val="0000FF"/>
                </a:solidFill>
              </a:rPr>
              <a:t>자료수</a:t>
            </a:r>
            <a:endParaRPr lang="en-US" altLang="ko-KR" sz="1600" dirty="0">
              <a:solidFill>
                <a:srgbClr val="0000FF"/>
              </a:solidFill>
            </a:endParaRP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B2F98111-D124-4C15-8FE1-776123858AB6}"/>
              </a:ext>
            </a:extLst>
          </p:cNvPr>
          <p:cNvSpPr/>
          <p:nvPr/>
        </p:nvSpPr>
        <p:spPr>
          <a:xfrm>
            <a:off x="131662" y="3233158"/>
            <a:ext cx="360768" cy="3607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모서리가 둥근 사각형 설명선 6">
            <a:extLst>
              <a:ext uri="{FF2B5EF4-FFF2-40B4-BE49-F238E27FC236}">
                <a16:creationId xmlns:a16="http://schemas.microsoft.com/office/drawing/2014/main" id="{705DE973-361E-4FEE-A982-92D80307D646}"/>
              </a:ext>
            </a:extLst>
          </p:cNvPr>
          <p:cNvSpPr/>
          <p:nvPr/>
        </p:nvSpPr>
        <p:spPr>
          <a:xfrm>
            <a:off x="603552" y="3538182"/>
            <a:ext cx="1503200" cy="240477"/>
          </a:xfrm>
          <a:prstGeom prst="wedgeRoundRectCallout">
            <a:avLst>
              <a:gd name="adj1" fmla="val -62528"/>
              <a:gd name="adj2" fmla="val -47908"/>
              <a:gd name="adj3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rgbClr val="0000FF"/>
                </a:solidFill>
              </a:rPr>
              <a:t>테이블수정가능</a:t>
            </a:r>
            <a:endParaRPr lang="en-US" altLang="ko-KR" sz="1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A7DDAC-22BE-410F-9E6C-33429E5C3917}"/>
              </a:ext>
            </a:extLst>
          </p:cNvPr>
          <p:cNvSpPr txBox="1"/>
          <p:nvPr/>
        </p:nvSpPr>
        <p:spPr>
          <a:xfrm>
            <a:off x="223276" y="460873"/>
            <a:ext cx="2394564" cy="40011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2000" dirty="0"/>
              <a:t>계정과목 만들기</a:t>
            </a:r>
            <a:r>
              <a:rPr lang="en-US" altLang="ko-KR" sz="2000" dirty="0"/>
              <a:t>-1</a:t>
            </a:r>
            <a:endParaRPr lang="ko-KR" alt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64CFCE-C22A-4118-9B8D-27A3D1B641BC}"/>
              </a:ext>
            </a:extLst>
          </p:cNvPr>
          <p:cNvSpPr txBox="1"/>
          <p:nvPr/>
        </p:nvSpPr>
        <p:spPr>
          <a:xfrm>
            <a:off x="223276" y="1562412"/>
            <a:ext cx="6393076" cy="369332"/>
          </a:xfrm>
          <a:prstGeom prst="rect">
            <a:avLst/>
          </a:prstGeom>
          <a:ln w="127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/>
              <a:t>일반적인 구성 </a:t>
            </a:r>
            <a:r>
              <a:rPr lang="en-US" altLang="ko-KR" dirty="0"/>
              <a:t>: </a:t>
            </a:r>
            <a:r>
              <a:rPr lang="ko-KR" altLang="en-US" dirty="0"/>
              <a:t>관</a:t>
            </a:r>
            <a:r>
              <a:rPr lang="en-US" altLang="ko-KR" dirty="0"/>
              <a:t>-</a:t>
            </a:r>
            <a:r>
              <a:rPr lang="ko-KR" altLang="en-US" dirty="0"/>
              <a:t>항</a:t>
            </a:r>
            <a:r>
              <a:rPr lang="en-US" altLang="ko-KR" dirty="0"/>
              <a:t>-</a:t>
            </a:r>
            <a:r>
              <a:rPr lang="ko-KR" altLang="en-US" dirty="0"/>
              <a:t>목</a:t>
            </a:r>
            <a:r>
              <a:rPr lang="en-US" altLang="ko-KR" dirty="0"/>
              <a:t>-</a:t>
            </a:r>
            <a:r>
              <a:rPr lang="ko-KR" altLang="en-US" dirty="0"/>
              <a:t>세</a:t>
            </a:r>
            <a:r>
              <a:rPr lang="en-US" altLang="ko-KR" dirty="0"/>
              <a:t>(</a:t>
            </a:r>
            <a:r>
              <a:rPr lang="ko-KR" altLang="en-US" dirty="0"/>
              <a:t>세목</a:t>
            </a:r>
            <a:r>
              <a:rPr lang="en-US" altLang="ko-KR" dirty="0"/>
              <a:t>) </a:t>
            </a:r>
            <a:r>
              <a:rPr lang="ko-KR" altLang="en-US" dirty="0"/>
              <a:t>으로 </a:t>
            </a:r>
            <a:r>
              <a:rPr lang="ko-KR" altLang="en-US" dirty="0">
                <a:solidFill>
                  <a:srgbClr val="0000FF"/>
                </a:solidFill>
              </a:rPr>
              <a:t>분류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3FEF58F-D43C-49FF-ACE1-69EB061385DB}"/>
              </a:ext>
            </a:extLst>
          </p:cNvPr>
          <p:cNvSpPr/>
          <p:nvPr/>
        </p:nvSpPr>
        <p:spPr>
          <a:xfrm>
            <a:off x="2617840" y="388898"/>
            <a:ext cx="6042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rgbClr val="202124"/>
                </a:solidFill>
                <a:latin typeface="Apple SD Gothic Neo"/>
              </a:rPr>
              <a:t> </a:t>
            </a:r>
            <a:r>
              <a:rPr lang="ko-KR" altLang="en-US" b="1" dirty="0">
                <a:solidFill>
                  <a:srgbClr val="202124"/>
                </a:solidFill>
                <a:latin typeface="Apple SD Gothic Neo"/>
              </a:rPr>
              <a:t>계정과목</a:t>
            </a:r>
            <a:r>
              <a:rPr lang="en-US" altLang="ko-KR" dirty="0">
                <a:solidFill>
                  <a:srgbClr val="202124"/>
                </a:solidFill>
                <a:latin typeface="Apple SD Gothic Neo"/>
              </a:rPr>
              <a:t>(</a:t>
            </a:r>
            <a:r>
              <a:rPr lang="ko-KR" altLang="en-US" dirty="0">
                <a:solidFill>
                  <a:srgbClr val="202124"/>
                </a:solidFill>
                <a:latin typeface="Apple SD Gothic Neo"/>
              </a:rPr>
              <a:t>計定科目</a:t>
            </a:r>
            <a:r>
              <a:rPr lang="en-US" altLang="ko-KR" dirty="0">
                <a:solidFill>
                  <a:srgbClr val="202124"/>
                </a:solidFill>
                <a:latin typeface="Apple SD Gothic Neo"/>
              </a:rPr>
              <a:t>)</a:t>
            </a:r>
            <a:r>
              <a:rPr lang="ko-KR" altLang="en-US" dirty="0">
                <a:solidFill>
                  <a:srgbClr val="202124"/>
                </a:solidFill>
                <a:latin typeface="Apple SD Gothic Neo"/>
              </a:rPr>
              <a:t>이란 회계적으로 인식된 거래에 대한 금액적인 크기를 장부상에 항목별로 기록하는 것</a:t>
            </a:r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781827B-04A2-4450-A24A-7B7E4F352DF2}"/>
              </a:ext>
            </a:extLst>
          </p:cNvPr>
          <p:cNvSpPr/>
          <p:nvPr/>
        </p:nvSpPr>
        <p:spPr>
          <a:xfrm>
            <a:off x="223276" y="981941"/>
            <a:ext cx="8437428" cy="338554"/>
          </a:xfrm>
          <a:prstGeom prst="rect">
            <a:avLst/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o-KR" altLang="en-US" sz="1600" dirty="0">
                <a:solidFill>
                  <a:srgbClr val="525252"/>
                </a:solidFill>
                <a:latin typeface="Arial" panose="020B0604020202020204" pitchFamily="34" charset="0"/>
              </a:rPr>
              <a:t>수입</a:t>
            </a:r>
            <a:r>
              <a:rPr lang="en-US" altLang="ko-KR" sz="1600" dirty="0">
                <a:solidFill>
                  <a:srgbClr val="525252"/>
                </a:solidFill>
                <a:latin typeface="Arial" panose="020B0604020202020204" pitchFamily="34" charset="0"/>
              </a:rPr>
              <a:t>(</a:t>
            </a:r>
            <a:r>
              <a:rPr lang="ko-KR" altLang="en-US" sz="1600" dirty="0">
                <a:solidFill>
                  <a:srgbClr val="525252"/>
                </a:solidFill>
                <a:latin typeface="Arial" panose="020B0604020202020204" pitchFamily="34" charset="0"/>
              </a:rPr>
              <a:t>수익</a:t>
            </a:r>
            <a:r>
              <a:rPr lang="en-US" altLang="ko-KR" sz="1600" dirty="0">
                <a:solidFill>
                  <a:srgbClr val="525252"/>
                </a:solidFill>
                <a:latin typeface="Arial" panose="020B0604020202020204" pitchFamily="34" charset="0"/>
              </a:rPr>
              <a:t>)</a:t>
            </a:r>
            <a:r>
              <a:rPr lang="ko-KR" altLang="en-US" sz="1600" dirty="0">
                <a:solidFill>
                  <a:srgbClr val="525252"/>
                </a:solidFill>
                <a:latin typeface="Arial" panose="020B0604020202020204" pitchFamily="34" charset="0"/>
              </a:rPr>
              <a:t> 이나 비용</a:t>
            </a:r>
            <a:r>
              <a:rPr lang="en-US" altLang="ko-KR" sz="1600" dirty="0">
                <a:solidFill>
                  <a:srgbClr val="525252"/>
                </a:solidFill>
                <a:latin typeface="Arial" panose="020B0604020202020204" pitchFamily="34" charset="0"/>
              </a:rPr>
              <a:t>(</a:t>
            </a:r>
            <a:r>
              <a:rPr lang="ko-KR" altLang="en-US" sz="1600" dirty="0">
                <a:solidFill>
                  <a:srgbClr val="525252"/>
                </a:solidFill>
                <a:latin typeface="Arial" panose="020B0604020202020204" pitchFamily="34" charset="0"/>
              </a:rPr>
              <a:t>지출</a:t>
            </a:r>
            <a:r>
              <a:rPr lang="en-US" altLang="ko-KR" sz="1600" dirty="0">
                <a:solidFill>
                  <a:srgbClr val="525252"/>
                </a:solidFill>
                <a:latin typeface="Arial" panose="020B0604020202020204" pitchFamily="34" charset="0"/>
              </a:rPr>
              <a:t>) </a:t>
            </a:r>
            <a:r>
              <a:rPr lang="ko-KR" altLang="en-US" sz="1600" dirty="0">
                <a:solidFill>
                  <a:srgbClr val="525252"/>
                </a:solidFill>
                <a:latin typeface="Arial" panose="020B0604020202020204" pitchFamily="34" charset="0"/>
              </a:rPr>
              <a:t>시 </a:t>
            </a:r>
            <a:r>
              <a:rPr lang="en-US" altLang="ko-KR" sz="1600" dirty="0">
                <a:solidFill>
                  <a:srgbClr val="525252"/>
                </a:solidFill>
                <a:latin typeface="Arial" panose="020B0604020202020204" pitchFamily="34" charset="0"/>
              </a:rPr>
              <a:t> </a:t>
            </a:r>
            <a:r>
              <a:rPr lang="ko-KR" altLang="en-US" sz="1600" dirty="0">
                <a:solidFill>
                  <a:srgbClr val="525252"/>
                </a:solidFill>
                <a:latin typeface="Arial" panose="020B0604020202020204" pitchFamily="34" charset="0"/>
              </a:rPr>
              <a:t>어떤 이름으로 할 것인가를 미리 정해 놓은 </a:t>
            </a:r>
            <a:r>
              <a:rPr lang="en-US" altLang="ko-KR" sz="1600" dirty="0">
                <a:solidFill>
                  <a:srgbClr val="525252"/>
                </a:solidFill>
                <a:latin typeface="Arial" panose="020B0604020202020204" pitchFamily="34" charset="0"/>
              </a:rPr>
              <a:t>'</a:t>
            </a:r>
            <a:r>
              <a:rPr lang="ko-KR" altLang="en-US" sz="1600" dirty="0">
                <a:solidFill>
                  <a:srgbClr val="525252"/>
                </a:solidFill>
                <a:latin typeface="Arial" panose="020B0604020202020204" pitchFamily="34" charset="0"/>
              </a:rPr>
              <a:t>고유 명칭</a:t>
            </a:r>
            <a:r>
              <a:rPr lang="en-US" altLang="ko-KR" sz="1600" dirty="0">
                <a:solidFill>
                  <a:srgbClr val="525252"/>
                </a:solidFill>
                <a:latin typeface="Arial" panose="020B0604020202020204" pitchFamily="34" charset="0"/>
              </a:rPr>
              <a:t>'</a:t>
            </a:r>
            <a:endParaRPr lang="ko-KR" alt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298EAF-7C70-4E35-8F4D-1A8ABD4ADA32}"/>
              </a:ext>
            </a:extLst>
          </p:cNvPr>
          <p:cNvSpPr txBox="1"/>
          <p:nvPr/>
        </p:nvSpPr>
        <p:spPr>
          <a:xfrm>
            <a:off x="403725" y="2413358"/>
            <a:ext cx="1924096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dirty="0"/>
              <a:t>예배헌금</a:t>
            </a:r>
            <a:endParaRPr lang="en-US" altLang="ko-KR" dirty="0"/>
          </a:p>
          <a:p>
            <a:r>
              <a:rPr lang="ko-KR" altLang="en-US" dirty="0" err="1"/>
              <a:t>ㅇㅇ판매수입</a:t>
            </a:r>
            <a:endParaRPr lang="en-US" altLang="ko-KR" dirty="0"/>
          </a:p>
          <a:p>
            <a:r>
              <a:rPr lang="ko-KR" altLang="en-US" dirty="0"/>
              <a:t>기타 수입</a:t>
            </a:r>
            <a:endParaRPr lang="en-US" altLang="ko-KR" dirty="0"/>
          </a:p>
          <a:p>
            <a:r>
              <a:rPr lang="ko-KR" altLang="en-US" dirty="0"/>
              <a:t>회비</a:t>
            </a:r>
            <a:endParaRPr lang="en-US" altLang="ko-KR" dirty="0"/>
          </a:p>
          <a:p>
            <a:r>
              <a:rPr lang="ko-KR" altLang="en-US" dirty="0"/>
              <a:t>재정지원금</a:t>
            </a:r>
            <a:endParaRPr lang="en-US" altLang="ko-KR" dirty="0"/>
          </a:p>
          <a:p>
            <a:r>
              <a:rPr lang="ko-KR" altLang="en-US" dirty="0"/>
              <a:t>후원금</a:t>
            </a:r>
            <a:endParaRPr lang="en-US" altLang="ko-K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D2E31F-59C0-4DF6-ABFC-3A1FA22220F7}"/>
              </a:ext>
            </a:extLst>
          </p:cNvPr>
          <p:cNvSpPr txBox="1"/>
          <p:nvPr/>
        </p:nvSpPr>
        <p:spPr>
          <a:xfrm>
            <a:off x="2517894" y="2380143"/>
            <a:ext cx="1924096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dirty="0"/>
              <a:t>식비</a:t>
            </a:r>
            <a:r>
              <a:rPr lang="en-US" altLang="ko-KR" dirty="0"/>
              <a:t>/</a:t>
            </a:r>
            <a:r>
              <a:rPr lang="ko-KR" altLang="en-US" dirty="0"/>
              <a:t>간식비</a:t>
            </a:r>
            <a:endParaRPr lang="en-US" altLang="ko-KR" dirty="0"/>
          </a:p>
          <a:p>
            <a:r>
              <a:rPr lang="ko-KR" altLang="en-US" dirty="0"/>
              <a:t>피복비</a:t>
            </a:r>
            <a:endParaRPr lang="en-US" altLang="ko-KR" dirty="0"/>
          </a:p>
          <a:p>
            <a:r>
              <a:rPr lang="ko-KR" altLang="en-US" dirty="0"/>
              <a:t>사례비</a:t>
            </a:r>
            <a:r>
              <a:rPr lang="en-US" altLang="ko-KR" dirty="0"/>
              <a:t>/</a:t>
            </a:r>
            <a:r>
              <a:rPr lang="ko-KR" altLang="en-US" dirty="0"/>
              <a:t>강사료</a:t>
            </a:r>
            <a:endParaRPr lang="en-US" altLang="ko-KR" dirty="0"/>
          </a:p>
          <a:p>
            <a:r>
              <a:rPr lang="ko-KR" altLang="en-US" dirty="0"/>
              <a:t>차량유류대</a:t>
            </a:r>
            <a:endParaRPr lang="en-US" altLang="ko-KR" dirty="0"/>
          </a:p>
          <a:p>
            <a:r>
              <a:rPr lang="ko-KR" altLang="en-US" dirty="0"/>
              <a:t>상품</a:t>
            </a:r>
            <a:r>
              <a:rPr lang="en-US" altLang="ko-KR" dirty="0"/>
              <a:t>/</a:t>
            </a:r>
            <a:r>
              <a:rPr lang="ko-KR" altLang="en-US" dirty="0"/>
              <a:t>선물비</a:t>
            </a:r>
            <a:endParaRPr lang="en-US" altLang="ko-KR" dirty="0"/>
          </a:p>
          <a:p>
            <a:r>
              <a:rPr lang="ko-KR" altLang="en-US" dirty="0"/>
              <a:t>도서구입비</a:t>
            </a:r>
            <a:endParaRPr lang="en-US" altLang="ko-KR" dirty="0"/>
          </a:p>
        </p:txBody>
      </p:sp>
      <p:sp>
        <p:nvSpPr>
          <p:cNvPr id="10" name="폭발 2 14">
            <a:extLst>
              <a:ext uri="{FF2B5EF4-FFF2-40B4-BE49-F238E27FC236}">
                <a16:creationId xmlns:a16="http://schemas.microsoft.com/office/drawing/2014/main" id="{C4297133-0AEB-4194-ACBE-D6ECF68F5161}"/>
              </a:ext>
            </a:extLst>
          </p:cNvPr>
          <p:cNvSpPr/>
          <p:nvPr/>
        </p:nvSpPr>
        <p:spPr>
          <a:xfrm>
            <a:off x="4060912" y="2153198"/>
            <a:ext cx="5110880" cy="2003843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ko-KR" altLang="en-US" sz="135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3287E0-3EB7-4129-87F1-A9A1B8B3F9D7}"/>
              </a:ext>
            </a:extLst>
          </p:cNvPr>
          <p:cNvSpPr txBox="1"/>
          <p:nvPr/>
        </p:nvSpPr>
        <p:spPr>
          <a:xfrm>
            <a:off x="4824607" y="2878429"/>
            <a:ext cx="3470714" cy="92333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 defTabSz="685800"/>
            <a:r>
              <a:rPr lang="ko-KR" altLang="en-US" sz="2700" dirty="0">
                <a:solidFill>
                  <a:srgbClr val="0000FF"/>
                </a:solidFill>
                <a:latin typeface="맑은 고딕" panose="020F0502020204030204"/>
                <a:ea typeface="맑은 고딕" panose="020B0503020000020004" pitchFamily="50" charset="-127"/>
              </a:rPr>
              <a:t>어떤 이름</a:t>
            </a:r>
            <a:r>
              <a:rPr lang="en-US" altLang="ko-KR" sz="2700" dirty="0">
                <a:solidFill>
                  <a:srgbClr val="0000FF"/>
                </a:solidFill>
                <a:latin typeface="맑은 고딕" panose="020F0502020204030204"/>
                <a:ea typeface="맑은 고딕" panose="020B0503020000020004" pitchFamily="50" charset="-127"/>
              </a:rPr>
              <a:t>)</a:t>
            </a:r>
            <a:r>
              <a:rPr lang="ko-KR" altLang="en-US" sz="2700" dirty="0">
                <a:solidFill>
                  <a:srgbClr val="0000FF"/>
                </a:solidFill>
                <a:latin typeface="맑은 고딕" panose="020F0502020204030204"/>
                <a:ea typeface="맑은 고딕" panose="020B0503020000020004" pitchFamily="50" charset="-127"/>
              </a:rPr>
              <a:t>으로 분류할 것인가</a:t>
            </a:r>
            <a:r>
              <a:rPr lang="en-US" altLang="ko-KR" sz="2700" dirty="0">
                <a:solidFill>
                  <a:srgbClr val="0000FF"/>
                </a:solidFill>
                <a:latin typeface="맑은 고딕" panose="020F0502020204030204"/>
                <a:ea typeface="맑은 고딕" panose="020B0503020000020004" pitchFamily="50" charset="-127"/>
              </a:rPr>
              <a:t>?</a:t>
            </a:r>
            <a:endParaRPr lang="ko-KR" altLang="en-US" sz="2700" dirty="0">
              <a:solidFill>
                <a:srgbClr val="0000FF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71546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9929D5-1CB7-4EC9-80AB-96D990F836B8}"/>
              </a:ext>
            </a:extLst>
          </p:cNvPr>
          <p:cNvSpPr txBox="1"/>
          <p:nvPr/>
        </p:nvSpPr>
        <p:spPr>
          <a:xfrm>
            <a:off x="233030" y="437700"/>
            <a:ext cx="3076282" cy="46166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2400" dirty="0"/>
              <a:t>계정과목 만들기</a:t>
            </a:r>
            <a:r>
              <a:rPr lang="en-US" altLang="ko-KR" sz="2400" dirty="0"/>
              <a:t>- 2</a:t>
            </a:r>
            <a:endParaRPr lang="ko-KR" altLang="en-US" sz="2400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CA3BD22F-BD60-40DC-A253-7E92CB251963}"/>
              </a:ext>
            </a:extLst>
          </p:cNvPr>
          <p:cNvSpPr/>
          <p:nvPr/>
        </p:nvSpPr>
        <p:spPr>
          <a:xfrm>
            <a:off x="223276" y="981941"/>
            <a:ext cx="8437428" cy="1015663"/>
          </a:xfrm>
          <a:prstGeom prst="rect">
            <a:avLst/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2000" dirty="0">
                <a:solidFill>
                  <a:srgbClr val="525252"/>
                </a:solidFill>
                <a:latin typeface="Arial" panose="020B0604020202020204" pitchFamily="34" charset="0"/>
              </a:rPr>
              <a:t>해</a:t>
            </a:r>
            <a:r>
              <a:rPr lang="en-US" altLang="ko-KR" sz="2000" dirty="0">
                <a:solidFill>
                  <a:srgbClr val="525252"/>
                </a:solidFill>
                <a:latin typeface="Arial" panose="020B0604020202020204" pitchFamily="34" charset="0"/>
              </a:rPr>
              <a:t>(</a:t>
            </a:r>
            <a:r>
              <a:rPr lang="ko-KR" altLang="en-US" sz="2000" dirty="0">
                <a:solidFill>
                  <a:srgbClr val="525252"/>
                </a:solidFill>
                <a:latin typeface="Arial" panose="020B0604020202020204" pitchFamily="34" charset="0"/>
              </a:rPr>
              <a:t>연도</a:t>
            </a:r>
            <a:r>
              <a:rPr lang="en-US" altLang="ko-KR" sz="2000" dirty="0">
                <a:solidFill>
                  <a:srgbClr val="525252"/>
                </a:solidFill>
                <a:latin typeface="Arial" panose="020B0604020202020204" pitchFamily="34" charset="0"/>
              </a:rPr>
              <a:t>)</a:t>
            </a:r>
            <a:r>
              <a:rPr lang="ko-KR" altLang="en-US" sz="2000" dirty="0">
                <a:solidFill>
                  <a:srgbClr val="525252"/>
                </a:solidFill>
                <a:latin typeface="Arial" panose="020B0604020202020204" pitchFamily="34" charset="0"/>
              </a:rPr>
              <a:t>가 바뀌더라도 계속하여 사용할 수 있는 이름</a:t>
            </a:r>
            <a:endParaRPr lang="en-US" altLang="ko-KR" sz="2000" dirty="0">
              <a:solidFill>
                <a:srgbClr val="52525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2000" dirty="0">
                <a:solidFill>
                  <a:srgbClr val="525252"/>
                </a:solidFill>
                <a:latin typeface="Arial" panose="020B0604020202020204" pitchFamily="34" charset="0"/>
              </a:rPr>
              <a:t>교회</a:t>
            </a:r>
            <a:r>
              <a:rPr lang="en-US" altLang="ko-KR" sz="2000" dirty="0">
                <a:solidFill>
                  <a:srgbClr val="525252"/>
                </a:solidFill>
                <a:latin typeface="Arial" panose="020B0604020202020204" pitchFamily="34" charset="0"/>
              </a:rPr>
              <a:t>(</a:t>
            </a:r>
            <a:r>
              <a:rPr lang="ko-KR" altLang="en-US" sz="2000" dirty="0">
                <a:solidFill>
                  <a:srgbClr val="525252"/>
                </a:solidFill>
                <a:latin typeface="Arial" panose="020B0604020202020204" pitchFamily="34" charset="0"/>
              </a:rPr>
              <a:t>부서</a:t>
            </a:r>
            <a:r>
              <a:rPr lang="en-US" altLang="ko-KR" sz="2000" dirty="0">
                <a:solidFill>
                  <a:srgbClr val="525252"/>
                </a:solidFill>
                <a:latin typeface="Arial" panose="020B0604020202020204" pitchFamily="34" charset="0"/>
              </a:rPr>
              <a:t>)</a:t>
            </a:r>
            <a:r>
              <a:rPr lang="ko-KR" altLang="en-US" sz="2000" dirty="0">
                <a:solidFill>
                  <a:srgbClr val="525252"/>
                </a:solidFill>
                <a:latin typeface="Arial" panose="020B0604020202020204" pitchFamily="34" charset="0"/>
              </a:rPr>
              <a:t>가 공통으로 사용하는 이름</a:t>
            </a:r>
            <a:endParaRPr lang="en-US" altLang="ko-KR" sz="2000" dirty="0">
              <a:solidFill>
                <a:srgbClr val="52525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2000" dirty="0">
                <a:solidFill>
                  <a:srgbClr val="525252"/>
                </a:solidFill>
                <a:latin typeface="Arial" panose="020B0604020202020204" pitchFamily="34" charset="0"/>
              </a:rPr>
              <a:t>특정부서에서만 사용하는 이름 </a:t>
            </a:r>
            <a:endParaRPr lang="ko-KR" altLang="en-US" sz="2000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0E09279F-55A7-4226-B478-F961B74CDE61}"/>
              </a:ext>
            </a:extLst>
          </p:cNvPr>
          <p:cNvCxnSpPr/>
          <p:nvPr/>
        </p:nvCxnSpPr>
        <p:spPr>
          <a:xfrm>
            <a:off x="233030" y="2438528"/>
            <a:ext cx="84276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EF79E827-AE8B-49CD-B7F2-11FB1B8803F6}"/>
              </a:ext>
            </a:extLst>
          </p:cNvPr>
          <p:cNvCxnSpPr/>
          <p:nvPr/>
        </p:nvCxnSpPr>
        <p:spPr>
          <a:xfrm>
            <a:off x="3910592" y="2438528"/>
            <a:ext cx="0" cy="2645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B5D79C8-3325-4B18-B8C1-16C6105581E0}"/>
              </a:ext>
            </a:extLst>
          </p:cNvPr>
          <p:cNvSpPr txBox="1"/>
          <p:nvPr/>
        </p:nvSpPr>
        <p:spPr>
          <a:xfrm>
            <a:off x="1872276" y="2090726"/>
            <a:ext cx="645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수입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580EF0-F1B3-4472-9BC6-F6E37B2D2D78}"/>
              </a:ext>
            </a:extLst>
          </p:cNvPr>
          <p:cNvSpPr txBox="1"/>
          <p:nvPr/>
        </p:nvSpPr>
        <p:spPr>
          <a:xfrm>
            <a:off x="5534048" y="2090726"/>
            <a:ext cx="645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지출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E24C67-2B46-4C4B-8D95-3B98E57FBDF8}"/>
              </a:ext>
            </a:extLst>
          </p:cNvPr>
          <p:cNvSpPr txBox="1"/>
          <p:nvPr/>
        </p:nvSpPr>
        <p:spPr>
          <a:xfrm>
            <a:off x="233030" y="2467241"/>
            <a:ext cx="645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관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5C3F30-0336-4F00-BDA9-69425F0A9A06}"/>
              </a:ext>
            </a:extLst>
          </p:cNvPr>
          <p:cNvSpPr txBox="1"/>
          <p:nvPr/>
        </p:nvSpPr>
        <p:spPr>
          <a:xfrm>
            <a:off x="1226663" y="2467241"/>
            <a:ext cx="645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항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D38279-2C6E-4DA8-91C7-4C15CA440EAA}"/>
              </a:ext>
            </a:extLst>
          </p:cNvPr>
          <p:cNvSpPr txBox="1"/>
          <p:nvPr/>
        </p:nvSpPr>
        <p:spPr>
          <a:xfrm>
            <a:off x="2517889" y="2467241"/>
            <a:ext cx="645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목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A6B73F-37B7-4053-93F8-E812FF833104}"/>
              </a:ext>
            </a:extLst>
          </p:cNvPr>
          <p:cNvSpPr txBox="1"/>
          <p:nvPr/>
        </p:nvSpPr>
        <p:spPr>
          <a:xfrm>
            <a:off x="4581802" y="2467241"/>
            <a:ext cx="645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관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77D03B-EC4B-4FA9-9FF4-848905EDE9DF}"/>
              </a:ext>
            </a:extLst>
          </p:cNvPr>
          <p:cNvSpPr txBox="1"/>
          <p:nvPr/>
        </p:nvSpPr>
        <p:spPr>
          <a:xfrm>
            <a:off x="5575435" y="2467241"/>
            <a:ext cx="645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항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A12639-0C6C-4688-85CB-A5E189E947BE}"/>
              </a:ext>
            </a:extLst>
          </p:cNvPr>
          <p:cNvSpPr txBox="1"/>
          <p:nvPr/>
        </p:nvSpPr>
        <p:spPr>
          <a:xfrm>
            <a:off x="6866661" y="2467241"/>
            <a:ext cx="645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목</a:t>
            </a:r>
          </a:p>
        </p:txBody>
      </p:sp>
      <p:sp>
        <p:nvSpPr>
          <p:cNvPr id="18" name="폭발 2 14">
            <a:extLst>
              <a:ext uri="{FF2B5EF4-FFF2-40B4-BE49-F238E27FC236}">
                <a16:creationId xmlns:a16="http://schemas.microsoft.com/office/drawing/2014/main" id="{05845D18-FB58-434C-9C63-7EDF3BEF05A3}"/>
              </a:ext>
            </a:extLst>
          </p:cNvPr>
          <p:cNvSpPr/>
          <p:nvPr/>
        </p:nvSpPr>
        <p:spPr>
          <a:xfrm>
            <a:off x="2708031" y="2966912"/>
            <a:ext cx="3186765" cy="1528933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ko-KR" altLang="en-US" sz="2400">
                <a:solidFill>
                  <a:schemeClr val="bg1"/>
                </a:solidFill>
                <a:latin typeface="맑은 고딕" panose="020F0502020204030204"/>
                <a:ea typeface="맑은 고딕" panose="020B0503020000020004" pitchFamily="50" charset="-127"/>
              </a:rPr>
              <a:t>분류표 별첨</a:t>
            </a:r>
            <a:endParaRPr lang="en-US" altLang="ko-KR" sz="2400" dirty="0">
              <a:solidFill>
                <a:schemeClr val="bg1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21035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656" y="587526"/>
            <a:ext cx="6012800" cy="4418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직사각형 2"/>
          <p:cNvSpPr/>
          <p:nvPr/>
        </p:nvSpPr>
        <p:spPr>
          <a:xfrm>
            <a:off x="0" y="0"/>
            <a:ext cx="9144000" cy="587526"/>
          </a:xfrm>
          <a:prstGeom prst="rect">
            <a:avLst/>
          </a:prstGeom>
          <a:gradFill flip="none" rotWithShape="1">
            <a:gsLst>
              <a:gs pos="34000">
                <a:schemeClr val="accent6">
                  <a:lumMod val="40000"/>
                  <a:lumOff val="60000"/>
                  <a:alpha val="2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>
                <a:solidFill>
                  <a:schemeClr val="bg1"/>
                </a:solidFill>
              </a:rPr>
              <a:t>     금전출납부  </a:t>
            </a:r>
            <a:r>
              <a:rPr lang="ko-KR" alt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t>프로그램 </a:t>
            </a:r>
            <a:r>
              <a:rPr lang="en-US" altLang="ko-KR">
                <a:solidFill>
                  <a:schemeClr val="accent6">
                    <a:lumMod val="20000"/>
                    <a:lumOff val="80000"/>
                  </a:schemeClr>
                </a:solidFill>
              </a:rPr>
              <a:t>– </a:t>
            </a:r>
            <a:r>
              <a:rPr lang="en-US" altLang="ko-KR" b="1">
                <a:solidFill>
                  <a:schemeClr val="tx1"/>
                </a:solidFill>
              </a:rPr>
              <a:t>[</a:t>
            </a:r>
            <a:r>
              <a:rPr lang="ko-KR" altLang="en-US" b="1">
                <a:solidFill>
                  <a:schemeClr val="tx1"/>
                </a:solidFill>
              </a:rPr>
              <a:t>코드 </a:t>
            </a:r>
            <a:r>
              <a:rPr lang="en-US" altLang="ko-KR" b="1">
                <a:solidFill>
                  <a:schemeClr val="tx1"/>
                </a:solidFill>
              </a:rPr>
              <a:t>Table </a:t>
            </a:r>
            <a:r>
              <a:rPr lang="ko-KR" altLang="en-US" b="1">
                <a:solidFill>
                  <a:schemeClr val="tx1"/>
                </a:solidFill>
              </a:rPr>
              <a:t>화면</a:t>
            </a:r>
            <a:r>
              <a:rPr lang="en-US" altLang="ko-KR" b="1">
                <a:solidFill>
                  <a:schemeClr val="tx1"/>
                </a:solidFill>
              </a:rPr>
              <a:t>/</a:t>
            </a:r>
            <a:r>
              <a:rPr lang="ko-KR" altLang="en-US" b="1">
                <a:solidFill>
                  <a:schemeClr val="tx1"/>
                </a:solidFill>
              </a:rPr>
              <a:t>과목코드</a:t>
            </a:r>
            <a:r>
              <a:rPr lang="en-US" altLang="ko-KR" b="1">
                <a:solidFill>
                  <a:schemeClr val="tx1"/>
                </a:solidFill>
              </a:rPr>
              <a:t>]</a:t>
            </a:r>
            <a:r>
              <a:rPr lang="ko-KR" altLang="en-US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모서리가 둥근 사각형 설명선 3"/>
          <p:cNvSpPr/>
          <p:nvPr/>
        </p:nvSpPr>
        <p:spPr>
          <a:xfrm>
            <a:off x="4027600" y="1978964"/>
            <a:ext cx="2167856" cy="682039"/>
          </a:xfrm>
          <a:prstGeom prst="wedgeRoundRectCallout">
            <a:avLst>
              <a:gd name="adj1" fmla="val -4578"/>
              <a:gd name="adj2" fmla="val -7773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>
                <a:solidFill>
                  <a:srgbClr val="0000FF"/>
                </a:solidFill>
              </a:rPr>
              <a:t>“</a:t>
            </a:r>
            <a:r>
              <a:rPr lang="ko-KR" altLang="en-US">
                <a:solidFill>
                  <a:srgbClr val="0000FF"/>
                </a:solidFill>
              </a:rPr>
              <a:t>세목유무</a:t>
            </a:r>
            <a:r>
              <a:rPr lang="en-US" altLang="ko-KR">
                <a:solidFill>
                  <a:srgbClr val="0000FF"/>
                </a:solidFill>
              </a:rPr>
              <a:t>” </a:t>
            </a:r>
            <a:r>
              <a:rPr lang="ko-KR" altLang="en-US">
                <a:solidFill>
                  <a:srgbClr val="0000FF"/>
                </a:solidFill>
              </a:rPr>
              <a:t>항목</a:t>
            </a:r>
            <a:r>
              <a:rPr lang="en-US" altLang="ko-KR">
                <a:solidFill>
                  <a:srgbClr val="0000FF"/>
                </a:solidFill>
              </a:rPr>
              <a:t> “Y” </a:t>
            </a:r>
            <a:r>
              <a:rPr lang="ko-KR" altLang="en-US">
                <a:solidFill>
                  <a:srgbClr val="0000FF"/>
                </a:solidFill>
              </a:rPr>
              <a:t>또는 </a:t>
            </a:r>
            <a:r>
              <a:rPr lang="en-US" altLang="ko-KR">
                <a:solidFill>
                  <a:srgbClr val="0000FF"/>
                </a:solidFill>
              </a:rPr>
              <a:t>y </a:t>
            </a:r>
            <a:r>
              <a:rPr lang="ko-KR" altLang="en-US">
                <a:solidFill>
                  <a:srgbClr val="0000FF"/>
                </a:solidFill>
              </a:rPr>
              <a:t>사용</a:t>
            </a:r>
          </a:p>
        </p:txBody>
      </p:sp>
      <p:sp>
        <p:nvSpPr>
          <p:cNvPr id="5" name="타원 4"/>
          <p:cNvSpPr/>
          <p:nvPr/>
        </p:nvSpPr>
        <p:spPr>
          <a:xfrm>
            <a:off x="4932768" y="1481074"/>
            <a:ext cx="481024" cy="3090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4027600" y="2755330"/>
            <a:ext cx="2167856" cy="898724"/>
          </a:xfrm>
          <a:prstGeom prst="wedgeRoundRectCallout">
            <a:avLst>
              <a:gd name="adj1" fmla="val -20596"/>
              <a:gd name="adj2" fmla="val -5567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>
                <a:solidFill>
                  <a:schemeClr val="tx1"/>
                </a:solidFill>
              </a:rPr>
              <a:t> </a:t>
            </a:r>
            <a:r>
              <a:rPr lang="en-US" altLang="ko-KR" sz="1600">
                <a:solidFill>
                  <a:schemeClr val="tx1"/>
                </a:solidFill>
              </a:rPr>
              <a:t>- </a:t>
            </a:r>
            <a:r>
              <a:rPr lang="ko-KR" altLang="en-US" sz="1600">
                <a:solidFill>
                  <a:schemeClr val="tx1"/>
                </a:solidFill>
              </a:rPr>
              <a:t>출납 입력시</a:t>
            </a:r>
            <a:endParaRPr lang="en-US" altLang="ko-KR" sz="1600">
              <a:solidFill>
                <a:schemeClr val="tx1"/>
              </a:solidFill>
            </a:endParaRPr>
          </a:p>
          <a:p>
            <a:r>
              <a:rPr lang="en-US" altLang="ko-KR" sz="1600">
                <a:solidFill>
                  <a:schemeClr val="tx1"/>
                </a:solidFill>
              </a:rPr>
              <a:t>  </a:t>
            </a:r>
            <a:r>
              <a:rPr lang="ko-KR" altLang="en-US" sz="1600">
                <a:solidFill>
                  <a:schemeClr val="tx1"/>
                </a:solidFill>
              </a:rPr>
              <a:t>세목코드 대화상자     </a:t>
            </a:r>
            <a:endParaRPr lang="en-US" altLang="ko-KR" sz="1600">
              <a:solidFill>
                <a:schemeClr val="tx1"/>
              </a:solidFill>
            </a:endParaRPr>
          </a:p>
          <a:p>
            <a:r>
              <a:rPr lang="en-US" altLang="ko-KR" sz="1600">
                <a:solidFill>
                  <a:schemeClr val="tx1"/>
                </a:solidFill>
              </a:rPr>
              <a:t>  </a:t>
            </a:r>
            <a:r>
              <a:rPr lang="ko-KR" altLang="en-US" sz="1600">
                <a:solidFill>
                  <a:schemeClr val="tx1"/>
                </a:solidFill>
              </a:rPr>
              <a:t>나타남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041B0B-DEBC-4D31-8E4F-03E8FC74CBD4}"/>
              </a:ext>
            </a:extLst>
          </p:cNvPr>
          <p:cNvSpPr txBox="1"/>
          <p:nvPr/>
        </p:nvSpPr>
        <p:spPr>
          <a:xfrm>
            <a:off x="0" y="1970470"/>
            <a:ext cx="9144000" cy="36933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지출결의서 작성</a:t>
            </a:r>
            <a:r>
              <a:rPr lang="en-US" altLang="ko-KR" dirty="0">
                <a:sym typeface="Wingdings" panose="05000000000000000000" pitchFamily="2" charset="2"/>
              </a:rPr>
              <a:t></a:t>
            </a:r>
            <a:r>
              <a:rPr lang="ko-KR" altLang="en-US" dirty="0">
                <a:sym typeface="Wingdings" panose="05000000000000000000" pitchFamily="2" charset="2"/>
              </a:rPr>
              <a:t>출력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4202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4A866C29-CA8D-4C78-B9D7-1E1D34C4C12E}"/>
              </a:ext>
            </a:extLst>
          </p:cNvPr>
          <p:cNvSpPr/>
          <p:nvPr/>
        </p:nvSpPr>
        <p:spPr>
          <a:xfrm>
            <a:off x="0" y="-23389"/>
            <a:ext cx="9145134" cy="51435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433857D-7405-4D27-9890-AE23F7C9BC9B}"/>
              </a:ext>
            </a:extLst>
          </p:cNvPr>
          <p:cNvSpPr/>
          <p:nvPr/>
        </p:nvSpPr>
        <p:spPr>
          <a:xfrm>
            <a:off x="2828288" y="-6594"/>
            <a:ext cx="6315712" cy="51435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46253143-4AA6-411D-8ED9-9A3D8A531DD9}"/>
              </a:ext>
            </a:extLst>
          </p:cNvPr>
          <p:cNvGrpSpPr/>
          <p:nvPr/>
        </p:nvGrpSpPr>
        <p:grpSpPr>
          <a:xfrm>
            <a:off x="4478095" y="407142"/>
            <a:ext cx="3419868" cy="676372"/>
            <a:chOff x="1372397" y="266803"/>
            <a:chExt cx="3419868" cy="1046559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D6F55C72-0AEC-4DDC-A5F5-A19C1C48B378}"/>
                </a:ext>
              </a:extLst>
            </p:cNvPr>
            <p:cNvSpPr/>
            <p:nvPr/>
          </p:nvSpPr>
          <p:spPr>
            <a:xfrm>
              <a:off x="1443275" y="266803"/>
              <a:ext cx="3348990" cy="1046559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500EA9F-5C21-4CC8-91D7-7DCFB7C9E7C0}"/>
                </a:ext>
              </a:extLst>
            </p:cNvPr>
            <p:cNvSpPr txBox="1"/>
            <p:nvPr/>
          </p:nvSpPr>
          <p:spPr>
            <a:xfrm>
              <a:off x="1372397" y="266803"/>
              <a:ext cx="3348990" cy="1046559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08870" tIns="118110" rIns="118110" bIns="118110" numCol="1" spcCol="1270" anchor="ctr" anchorCtr="0">
              <a:noAutofit/>
            </a:bodyPr>
            <a:lstStyle/>
            <a:p>
              <a:pPr marL="0" lvl="0" indent="0" algn="l" defTabSz="13779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o-KR" altLang="en-US" sz="3100" kern="1200" dirty="0">
                  <a:solidFill>
                    <a:schemeClr val="accent3">
                      <a:lumMod val="50000"/>
                    </a:schemeClr>
                  </a:solidFill>
                </a:rPr>
                <a:t>프로그램 설치</a:t>
              </a: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041457C7-120D-47CD-8A05-8B89EBD9E3B3}"/>
              </a:ext>
            </a:extLst>
          </p:cNvPr>
          <p:cNvGrpSpPr/>
          <p:nvPr/>
        </p:nvGrpSpPr>
        <p:grpSpPr>
          <a:xfrm>
            <a:off x="4086737" y="1263897"/>
            <a:ext cx="3798814" cy="676373"/>
            <a:chOff x="993451" y="1584305"/>
            <a:chExt cx="3798814" cy="1046559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CD8D46B7-5A26-4C14-8E91-412E86594F38}"/>
                </a:ext>
              </a:extLst>
            </p:cNvPr>
            <p:cNvSpPr/>
            <p:nvPr/>
          </p:nvSpPr>
          <p:spPr>
            <a:xfrm>
              <a:off x="1443275" y="1584305"/>
              <a:ext cx="3348990" cy="1046559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69FFD35-23AD-41CF-81FF-78895BDBC312}"/>
                </a:ext>
              </a:extLst>
            </p:cNvPr>
            <p:cNvSpPr txBox="1"/>
            <p:nvPr/>
          </p:nvSpPr>
          <p:spPr>
            <a:xfrm>
              <a:off x="993451" y="1584305"/>
              <a:ext cx="3727936" cy="1046559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08870" tIns="118110" rIns="118110" bIns="118110" numCol="1" spcCol="1270" anchor="ctr" anchorCtr="0">
              <a:noAutofit/>
            </a:bodyPr>
            <a:lstStyle/>
            <a:p>
              <a:pPr marL="0" lvl="0" indent="0" algn="l" defTabSz="13779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o-KR" altLang="en-US" sz="3100" dirty="0">
                  <a:solidFill>
                    <a:schemeClr val="accent3">
                      <a:lumMod val="50000"/>
                    </a:schemeClr>
                  </a:solidFill>
                </a:rPr>
                <a:t>지출결의서 작성</a:t>
              </a:r>
              <a:endParaRPr lang="ko-KR" altLang="en-US" sz="3100" kern="1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287DF98E-A227-4F7C-AF92-39C5414FE903}"/>
              </a:ext>
            </a:extLst>
          </p:cNvPr>
          <p:cNvGrpSpPr/>
          <p:nvPr/>
        </p:nvGrpSpPr>
        <p:grpSpPr>
          <a:xfrm>
            <a:off x="4051297" y="3194274"/>
            <a:ext cx="3846665" cy="676374"/>
            <a:chOff x="993451" y="2901807"/>
            <a:chExt cx="3798814" cy="1046559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E7B168D5-CE88-419C-BB1F-FE5F9DFE7ECA}"/>
                </a:ext>
              </a:extLst>
            </p:cNvPr>
            <p:cNvSpPr/>
            <p:nvPr/>
          </p:nvSpPr>
          <p:spPr>
            <a:xfrm>
              <a:off x="1443275" y="2901807"/>
              <a:ext cx="3348990" cy="1046559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10912ED-7F80-4D56-858D-7A437CD7570D}"/>
                </a:ext>
              </a:extLst>
            </p:cNvPr>
            <p:cNvSpPr txBox="1"/>
            <p:nvPr/>
          </p:nvSpPr>
          <p:spPr>
            <a:xfrm>
              <a:off x="993451" y="2901807"/>
              <a:ext cx="3798814" cy="1046559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08870" tIns="118110" rIns="118110" bIns="118110" numCol="1" spcCol="1270" anchor="ctr" anchorCtr="0">
              <a:noAutofit/>
            </a:bodyPr>
            <a:lstStyle/>
            <a:p>
              <a:pPr marL="0" lvl="0" indent="0" algn="l" defTabSz="13779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o-KR" altLang="en-US" sz="3100" kern="1200" dirty="0">
                  <a:solidFill>
                    <a:schemeClr val="accent3">
                      <a:lumMod val="50000"/>
                    </a:schemeClr>
                  </a:solidFill>
                </a:rPr>
                <a:t>금전출납부 출력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C5AF8CA-57E1-4E95-BD47-79D49B39D886}"/>
              </a:ext>
            </a:extLst>
          </p:cNvPr>
          <p:cNvSpPr txBox="1"/>
          <p:nvPr/>
        </p:nvSpPr>
        <p:spPr>
          <a:xfrm>
            <a:off x="180384" y="607834"/>
            <a:ext cx="2647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bg1">
                    <a:lumMod val="50000"/>
                  </a:schemeClr>
                </a:solidFill>
              </a:rPr>
              <a:t>Contents</a:t>
            </a:r>
            <a:endParaRPr lang="ko-KR" alt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5" name="연결선: 꺾임 14">
            <a:extLst>
              <a:ext uri="{FF2B5EF4-FFF2-40B4-BE49-F238E27FC236}">
                <a16:creationId xmlns:a16="http://schemas.microsoft.com/office/drawing/2014/main" id="{A664893D-4654-4F81-8B0F-D26B0E255964}"/>
              </a:ext>
            </a:extLst>
          </p:cNvPr>
          <p:cNvCxnSpPr>
            <a:cxnSpLocks/>
          </p:cNvCxnSpPr>
          <p:nvPr/>
        </p:nvCxnSpPr>
        <p:spPr>
          <a:xfrm>
            <a:off x="5053024" y="1940270"/>
            <a:ext cx="481024" cy="285675"/>
          </a:xfrm>
          <a:prstGeom prst="bentConnector3">
            <a:avLst>
              <a:gd name="adj1" fmla="val 1697"/>
            </a:avLst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1129E89-8C5A-43A3-9635-11474F485233}"/>
              </a:ext>
            </a:extLst>
          </p:cNvPr>
          <p:cNvSpPr txBox="1"/>
          <p:nvPr/>
        </p:nvSpPr>
        <p:spPr>
          <a:xfrm>
            <a:off x="5534048" y="2083107"/>
            <a:ext cx="2386942" cy="36933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o-KR" altLang="en-US" dirty="0"/>
              <a:t>계정과목 분류</a:t>
            </a:r>
          </a:p>
        </p:txBody>
      </p:sp>
      <p:cxnSp>
        <p:nvCxnSpPr>
          <p:cNvPr id="23" name="연결선: 꺾임 22">
            <a:extLst>
              <a:ext uri="{FF2B5EF4-FFF2-40B4-BE49-F238E27FC236}">
                <a16:creationId xmlns:a16="http://schemas.microsoft.com/office/drawing/2014/main" id="{093DC3D7-B09C-4F1B-A9DB-FA808E8D5F3A}"/>
              </a:ext>
            </a:extLst>
          </p:cNvPr>
          <p:cNvCxnSpPr>
            <a:cxnSpLocks/>
          </p:cNvCxnSpPr>
          <p:nvPr/>
        </p:nvCxnSpPr>
        <p:spPr>
          <a:xfrm>
            <a:off x="5053024" y="3878384"/>
            <a:ext cx="481024" cy="285675"/>
          </a:xfrm>
          <a:prstGeom prst="bentConnector3">
            <a:avLst>
              <a:gd name="adj1" fmla="val 1697"/>
            </a:avLst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B6BC326-E4DE-4158-B352-9F12B8815CDD}"/>
              </a:ext>
            </a:extLst>
          </p:cNvPr>
          <p:cNvSpPr txBox="1"/>
          <p:nvPr/>
        </p:nvSpPr>
        <p:spPr>
          <a:xfrm>
            <a:off x="5534048" y="4021221"/>
            <a:ext cx="2386942" cy="36933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o-KR" altLang="en-US" dirty="0"/>
              <a:t>전표번호 매기기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318652-98B8-4608-8A79-AED4C0D05C50}"/>
              </a:ext>
            </a:extLst>
          </p:cNvPr>
          <p:cNvSpPr txBox="1"/>
          <p:nvPr/>
        </p:nvSpPr>
        <p:spPr>
          <a:xfrm>
            <a:off x="5534048" y="2513461"/>
            <a:ext cx="2386942" cy="36933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o-KR" altLang="en-US" dirty="0"/>
              <a:t>지출결의서 인쇄</a:t>
            </a:r>
          </a:p>
        </p:txBody>
      </p:sp>
      <p:cxnSp>
        <p:nvCxnSpPr>
          <p:cNvPr id="26" name="연결선: 꺾임 25">
            <a:extLst>
              <a:ext uri="{FF2B5EF4-FFF2-40B4-BE49-F238E27FC236}">
                <a16:creationId xmlns:a16="http://schemas.microsoft.com/office/drawing/2014/main" id="{6EF4813F-FB21-4211-8D07-7AF5FBC9BD80}"/>
              </a:ext>
            </a:extLst>
          </p:cNvPr>
          <p:cNvCxnSpPr>
            <a:cxnSpLocks/>
          </p:cNvCxnSpPr>
          <p:nvPr/>
        </p:nvCxnSpPr>
        <p:spPr>
          <a:xfrm>
            <a:off x="5051890" y="2214883"/>
            <a:ext cx="482158" cy="447310"/>
          </a:xfrm>
          <a:prstGeom prst="bentConnector3">
            <a:avLst>
              <a:gd name="adj1" fmla="val 1811"/>
            </a:avLst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77F46F7-0357-4328-9617-1C02A492DE5C}"/>
              </a:ext>
            </a:extLst>
          </p:cNvPr>
          <p:cNvSpPr txBox="1"/>
          <p:nvPr/>
        </p:nvSpPr>
        <p:spPr>
          <a:xfrm>
            <a:off x="5534048" y="4469645"/>
            <a:ext cx="2386942" cy="36933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o-KR" altLang="en-US" dirty="0"/>
              <a:t>장부 인쇄</a:t>
            </a:r>
          </a:p>
        </p:txBody>
      </p:sp>
      <p:cxnSp>
        <p:nvCxnSpPr>
          <p:cNvPr id="30" name="연결선: 꺾임 29">
            <a:extLst>
              <a:ext uri="{FF2B5EF4-FFF2-40B4-BE49-F238E27FC236}">
                <a16:creationId xmlns:a16="http://schemas.microsoft.com/office/drawing/2014/main" id="{84C1908F-F63D-4568-B4B9-D59AD9658D3B}"/>
              </a:ext>
            </a:extLst>
          </p:cNvPr>
          <p:cNvCxnSpPr>
            <a:cxnSpLocks/>
          </p:cNvCxnSpPr>
          <p:nvPr/>
        </p:nvCxnSpPr>
        <p:spPr>
          <a:xfrm>
            <a:off x="5051890" y="4168792"/>
            <a:ext cx="482158" cy="447310"/>
          </a:xfrm>
          <a:prstGeom prst="bentConnector3">
            <a:avLst>
              <a:gd name="adj1" fmla="val 1811"/>
            </a:avLst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538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29275AC-A93D-4D11-9D8D-7621DC573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56" y="106502"/>
            <a:ext cx="6949621" cy="4990624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0" y="0"/>
            <a:ext cx="9144000" cy="587526"/>
          </a:xfrm>
          <a:prstGeom prst="rect">
            <a:avLst/>
          </a:prstGeom>
          <a:gradFill flip="none" rotWithShape="1">
            <a:gsLst>
              <a:gs pos="34000">
                <a:schemeClr val="accent6">
                  <a:lumMod val="40000"/>
                  <a:lumOff val="60000"/>
                  <a:alpha val="2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chemeClr val="bg1"/>
                </a:solidFill>
              </a:rPr>
              <a:t>     금전출납부  </a:t>
            </a:r>
            <a:r>
              <a:rPr lang="ko-KR" alt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프로그램 </a:t>
            </a:r>
            <a:r>
              <a:rPr lang="en-US" altLang="ko-K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– </a:t>
            </a:r>
            <a:r>
              <a:rPr lang="en-US" altLang="ko-KR" b="1" dirty="0">
                <a:solidFill>
                  <a:schemeClr val="tx1"/>
                </a:solidFill>
              </a:rPr>
              <a:t>[</a:t>
            </a:r>
            <a:r>
              <a:rPr lang="ko-KR" altLang="en-US" b="1" dirty="0">
                <a:solidFill>
                  <a:schemeClr val="tx1"/>
                </a:solidFill>
              </a:rPr>
              <a:t>출납</a:t>
            </a:r>
            <a:r>
              <a:rPr lang="en-US" altLang="ko-KR" b="1" dirty="0">
                <a:solidFill>
                  <a:schemeClr val="tx1"/>
                </a:solidFill>
              </a:rPr>
              <a:t>(</a:t>
            </a:r>
            <a:r>
              <a:rPr lang="ko-KR" altLang="en-US" b="1" dirty="0">
                <a:solidFill>
                  <a:schemeClr val="tx1"/>
                </a:solidFill>
              </a:rPr>
              <a:t>수입</a:t>
            </a:r>
            <a:r>
              <a:rPr lang="en-US" altLang="ko-KR" b="1" dirty="0">
                <a:solidFill>
                  <a:schemeClr val="tx1"/>
                </a:solidFill>
              </a:rPr>
              <a:t>/</a:t>
            </a:r>
            <a:r>
              <a:rPr lang="ko-KR" altLang="en-US" b="1" dirty="0">
                <a:solidFill>
                  <a:schemeClr val="tx1"/>
                </a:solidFill>
              </a:rPr>
              <a:t>지출</a:t>
            </a:r>
            <a:r>
              <a:rPr lang="en-US" altLang="ko-KR" b="1" dirty="0">
                <a:solidFill>
                  <a:schemeClr val="tx1"/>
                </a:solidFill>
              </a:rPr>
              <a:t>) </a:t>
            </a:r>
            <a:r>
              <a:rPr lang="ko-KR" altLang="en-US" b="1" dirty="0">
                <a:solidFill>
                  <a:schemeClr val="tx1"/>
                </a:solidFill>
              </a:rPr>
              <a:t>입력 화면</a:t>
            </a:r>
            <a:r>
              <a:rPr lang="en-US" altLang="ko-KR" b="1" dirty="0">
                <a:solidFill>
                  <a:schemeClr val="tx1"/>
                </a:solidFill>
              </a:rPr>
              <a:t>]</a:t>
            </a:r>
            <a:r>
              <a:rPr lang="en-US" altLang="ko-K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]</a:t>
            </a:r>
            <a:endParaRPr lang="ko-KR" altLang="en-US" dirty="0"/>
          </a:p>
        </p:txBody>
      </p:sp>
      <p:sp>
        <p:nvSpPr>
          <p:cNvPr id="5" name="모서리가 둥근 사각형 설명선 4"/>
          <p:cNvSpPr/>
          <p:nvPr/>
        </p:nvSpPr>
        <p:spPr>
          <a:xfrm>
            <a:off x="4500599" y="1175052"/>
            <a:ext cx="4208960" cy="682039"/>
          </a:xfrm>
          <a:prstGeom prst="wedgeRoundRectCallout">
            <a:avLst>
              <a:gd name="adj1" fmla="val -56166"/>
              <a:gd name="adj2" fmla="val -1358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600">
                <a:solidFill>
                  <a:srgbClr val="0000FF"/>
                </a:solidFill>
              </a:rPr>
              <a:t>마우스</a:t>
            </a:r>
            <a:r>
              <a:rPr lang="ko-KR" altLang="en-US">
                <a:solidFill>
                  <a:srgbClr val="0000FF"/>
                </a:solidFill>
              </a:rPr>
              <a:t> 및 </a:t>
            </a:r>
            <a:r>
              <a:rPr lang="en-US" altLang="ko-KR">
                <a:solidFill>
                  <a:srgbClr val="0000FF"/>
                </a:solidFill>
              </a:rPr>
              <a:t>“</a:t>
            </a:r>
            <a:r>
              <a:rPr lang="en-US" altLang="ko-KR">
                <a:solidFill>
                  <a:srgbClr val="FF0000"/>
                </a:solidFill>
              </a:rPr>
              <a:t>Enter </a:t>
            </a:r>
            <a:r>
              <a:rPr lang="ko-KR" altLang="en-US">
                <a:solidFill>
                  <a:srgbClr val="FF0000"/>
                </a:solidFill>
              </a:rPr>
              <a:t>키</a:t>
            </a:r>
            <a:r>
              <a:rPr lang="en-US" altLang="ko-KR">
                <a:solidFill>
                  <a:srgbClr val="0000FF"/>
                </a:solidFill>
              </a:rPr>
              <a:t>”</a:t>
            </a:r>
            <a:r>
              <a:rPr lang="ko-KR" altLang="en-US" sz="2000">
                <a:solidFill>
                  <a:srgbClr val="0000FF"/>
                </a:solidFill>
              </a:rPr>
              <a:t>를 </a:t>
            </a:r>
            <a:r>
              <a:rPr lang="ko-KR" altLang="en-US">
                <a:solidFill>
                  <a:srgbClr val="0000FF"/>
                </a:solidFill>
              </a:rPr>
              <a:t>이용하여</a:t>
            </a:r>
            <a:r>
              <a:rPr lang="ko-KR" altLang="en-US" sz="2000">
                <a:solidFill>
                  <a:srgbClr val="0000FF"/>
                </a:solidFill>
              </a:rPr>
              <a:t> </a:t>
            </a:r>
            <a:endParaRPr lang="en-US" altLang="ko-KR" sz="2000">
              <a:solidFill>
                <a:srgbClr val="0000FF"/>
              </a:solidFill>
            </a:endParaRPr>
          </a:p>
          <a:p>
            <a:pPr marL="285750" indent="-285750"/>
            <a:r>
              <a:rPr lang="en-US" altLang="ko-KR" sz="2000">
                <a:solidFill>
                  <a:srgbClr val="0000FF"/>
                </a:solidFill>
              </a:rPr>
              <a:t>   </a:t>
            </a:r>
            <a:r>
              <a:rPr lang="ko-KR" altLang="en-US">
                <a:solidFill>
                  <a:srgbClr val="0000FF"/>
                </a:solidFill>
              </a:rPr>
              <a:t>입력합니다</a:t>
            </a:r>
            <a:r>
              <a:rPr lang="en-US" altLang="ko-KR">
                <a:solidFill>
                  <a:srgbClr val="0000FF"/>
                </a:solidFill>
              </a:rPr>
              <a:t>.</a:t>
            </a:r>
            <a:endParaRPr lang="ko-KR" altLang="en-US">
              <a:solidFill>
                <a:srgbClr val="0000FF"/>
              </a:solidFill>
            </a:endParaRPr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4482165" y="2014747"/>
            <a:ext cx="4208960" cy="1743712"/>
          </a:xfrm>
          <a:prstGeom prst="wedgeRoundRectCallout">
            <a:avLst>
              <a:gd name="adj1" fmla="val -61005"/>
              <a:gd name="adj2" fmla="val 480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600">
                <a:solidFill>
                  <a:srgbClr val="0000FF"/>
                </a:solidFill>
              </a:rPr>
              <a:t>적요 및 세분류는 필요시 입력합니다</a:t>
            </a:r>
            <a:r>
              <a:rPr lang="en-US" altLang="ko-KR" sz="1600">
                <a:solidFill>
                  <a:srgbClr val="0000FF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600" b="1">
                <a:solidFill>
                  <a:srgbClr val="0000FF"/>
                </a:solidFill>
              </a:rPr>
              <a:t>세분류 입력시 </a:t>
            </a:r>
            <a:r>
              <a:rPr lang="en-US" altLang="ko-KR" sz="1600">
                <a:solidFill>
                  <a:srgbClr val="0000FF"/>
                </a:solidFill>
              </a:rPr>
              <a:t>“</a:t>
            </a:r>
            <a:r>
              <a:rPr lang="ko-KR" altLang="en-US" sz="1600">
                <a:solidFill>
                  <a:srgbClr val="FF0000"/>
                </a:solidFill>
              </a:rPr>
              <a:t>특별행사</a:t>
            </a:r>
            <a:r>
              <a:rPr lang="en-US" altLang="ko-KR" sz="1600">
                <a:solidFill>
                  <a:srgbClr val="FF0000"/>
                </a:solidFill>
              </a:rPr>
              <a:t>”</a:t>
            </a:r>
            <a:r>
              <a:rPr lang="ko-KR" altLang="en-US" sz="1600">
                <a:solidFill>
                  <a:srgbClr val="FF0000"/>
                </a:solidFill>
              </a:rPr>
              <a:t>등 행사보고서를  자동으로 작성할 </a:t>
            </a:r>
            <a:r>
              <a:rPr lang="ko-KR" altLang="en-US" sz="1600">
                <a:solidFill>
                  <a:srgbClr val="0000FF"/>
                </a:solidFill>
              </a:rPr>
              <a:t>수 있습니다</a:t>
            </a:r>
            <a:r>
              <a:rPr lang="en-US" altLang="ko-KR" sz="1600">
                <a:solidFill>
                  <a:srgbClr val="0000FF"/>
                </a:solidFill>
              </a:rPr>
              <a:t>.</a:t>
            </a:r>
          </a:p>
          <a:p>
            <a:pPr marL="285750" indent="-285750"/>
            <a:r>
              <a:rPr lang="en-US" altLang="ko-KR" sz="1600">
                <a:solidFill>
                  <a:srgbClr val="0000FF"/>
                </a:solidFill>
              </a:rPr>
              <a:t>    - [</a:t>
            </a:r>
            <a:r>
              <a:rPr lang="ko-KR" altLang="en-US" sz="1600">
                <a:solidFill>
                  <a:srgbClr val="0000FF"/>
                </a:solidFill>
              </a:rPr>
              <a:t>코드관리</a:t>
            </a:r>
            <a:r>
              <a:rPr lang="en-US" altLang="ko-KR" sz="1600">
                <a:solidFill>
                  <a:srgbClr val="0000FF"/>
                </a:solidFill>
              </a:rPr>
              <a:t>]</a:t>
            </a:r>
            <a:r>
              <a:rPr lang="ko-KR" altLang="en-US" sz="1600">
                <a:solidFill>
                  <a:srgbClr val="0000FF"/>
                </a:solidFill>
              </a:rPr>
              <a:t>에서 </a:t>
            </a:r>
            <a:r>
              <a:rPr lang="en-US" altLang="ko-KR" sz="1600">
                <a:solidFill>
                  <a:srgbClr val="0000FF"/>
                </a:solidFill>
              </a:rPr>
              <a:t>“</a:t>
            </a:r>
            <a:r>
              <a:rPr lang="ko-KR" altLang="en-US" sz="1600" b="1">
                <a:solidFill>
                  <a:srgbClr val="0000FF"/>
                </a:solidFill>
              </a:rPr>
              <a:t>세목유무</a:t>
            </a:r>
            <a:r>
              <a:rPr lang="en-US" altLang="ko-KR" sz="1600" b="1">
                <a:solidFill>
                  <a:srgbClr val="0000FF"/>
                </a:solidFill>
              </a:rPr>
              <a:t>” </a:t>
            </a:r>
            <a:r>
              <a:rPr lang="ko-KR" altLang="en-US" sz="1600" b="1">
                <a:solidFill>
                  <a:srgbClr val="0000FF"/>
                </a:solidFill>
              </a:rPr>
              <a:t>항목에</a:t>
            </a:r>
            <a:endParaRPr lang="en-US" altLang="ko-KR" sz="1600" b="1">
              <a:solidFill>
                <a:srgbClr val="0000FF"/>
              </a:solidFill>
            </a:endParaRPr>
          </a:p>
          <a:p>
            <a:pPr marL="285750" indent="-285750"/>
            <a:r>
              <a:rPr lang="en-US" altLang="ko-KR" sz="1600" b="1">
                <a:solidFill>
                  <a:srgbClr val="0000FF"/>
                </a:solidFill>
              </a:rPr>
              <a:t>     “y </a:t>
            </a:r>
            <a:r>
              <a:rPr lang="ko-KR" altLang="en-US" sz="1600" b="1">
                <a:solidFill>
                  <a:srgbClr val="0000FF"/>
                </a:solidFill>
              </a:rPr>
              <a:t>또는 </a:t>
            </a:r>
            <a:r>
              <a:rPr lang="en-US" altLang="ko-KR" sz="1600" b="1">
                <a:solidFill>
                  <a:srgbClr val="0000FF"/>
                </a:solidFill>
              </a:rPr>
              <a:t>Y”</a:t>
            </a:r>
            <a:r>
              <a:rPr lang="ko-KR" altLang="en-US" sz="1600" b="1">
                <a:solidFill>
                  <a:srgbClr val="0000FF"/>
                </a:solidFill>
              </a:rPr>
              <a:t>를 입력</a:t>
            </a:r>
            <a:r>
              <a:rPr lang="ko-KR" altLang="en-US" sz="1600">
                <a:solidFill>
                  <a:srgbClr val="0000FF"/>
                </a:solidFill>
              </a:rPr>
              <a:t>하면 자동선택 입력</a:t>
            </a:r>
            <a:endParaRPr lang="en-US" altLang="ko-KR" sz="1600">
              <a:solidFill>
                <a:srgbClr val="0000FF"/>
              </a:solidFill>
            </a:endParaRPr>
          </a:p>
          <a:p>
            <a:pPr marL="285750" indent="-285750"/>
            <a:r>
              <a:rPr lang="en-US" altLang="ko-KR" sz="1600">
                <a:solidFill>
                  <a:srgbClr val="0000FF"/>
                </a:solidFill>
              </a:rPr>
              <a:t>      </a:t>
            </a:r>
            <a:r>
              <a:rPr lang="ko-KR" altLang="en-US" sz="1600">
                <a:solidFill>
                  <a:srgbClr val="0000FF"/>
                </a:solidFill>
              </a:rPr>
              <a:t>가능합니다</a:t>
            </a:r>
            <a:r>
              <a:rPr lang="en-US" altLang="ko-KR" sz="1600">
                <a:solidFill>
                  <a:srgbClr val="0000FF"/>
                </a:solidFill>
              </a:rPr>
              <a:t>.</a:t>
            </a:r>
            <a:endParaRPr lang="ko-KR" altLang="en-US">
              <a:solidFill>
                <a:srgbClr val="0000FF"/>
              </a:solidFill>
            </a:endParaRPr>
          </a:p>
        </p:txBody>
      </p:sp>
      <p:sp>
        <p:nvSpPr>
          <p:cNvPr id="7" name="모서리가 둥근 사각형 설명선 6"/>
          <p:cNvSpPr/>
          <p:nvPr/>
        </p:nvSpPr>
        <p:spPr>
          <a:xfrm>
            <a:off x="4572000" y="3894566"/>
            <a:ext cx="4208960" cy="682039"/>
          </a:xfrm>
          <a:prstGeom prst="wedgeRoundRectCallout">
            <a:avLst>
              <a:gd name="adj1" fmla="val -56166"/>
              <a:gd name="adj2" fmla="val -1358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600">
                <a:solidFill>
                  <a:srgbClr val="0000FF"/>
                </a:solidFill>
              </a:rPr>
              <a:t>입력 후 </a:t>
            </a:r>
            <a:r>
              <a:rPr lang="ko-KR" altLang="en-US" sz="1600" b="1">
                <a:solidFill>
                  <a:srgbClr val="0000FF"/>
                </a:solidFill>
              </a:rPr>
              <a:t>수정은 </a:t>
            </a:r>
            <a:r>
              <a:rPr lang="en-US" altLang="ko-KR" sz="1600" b="1">
                <a:solidFill>
                  <a:srgbClr val="0000FF"/>
                </a:solidFill>
              </a:rPr>
              <a:t>[</a:t>
            </a:r>
            <a:r>
              <a:rPr lang="ko-KR" altLang="en-US" sz="1600" b="1">
                <a:solidFill>
                  <a:srgbClr val="0000FF"/>
                </a:solidFill>
              </a:rPr>
              <a:t>출납장부</a:t>
            </a:r>
            <a:r>
              <a:rPr lang="en-US" altLang="ko-KR" sz="1600" b="1">
                <a:solidFill>
                  <a:srgbClr val="0000FF"/>
                </a:solidFill>
              </a:rPr>
              <a:t>]</a:t>
            </a:r>
            <a:r>
              <a:rPr lang="ko-KR" altLang="en-US" sz="1600" b="1">
                <a:solidFill>
                  <a:srgbClr val="0000FF"/>
                </a:solidFill>
              </a:rPr>
              <a:t>화면에서</a:t>
            </a:r>
            <a:r>
              <a:rPr lang="en-US" altLang="ko-KR" sz="1600" b="1">
                <a:solidFill>
                  <a:srgbClr val="0000FF"/>
                </a:solidFill>
              </a:rPr>
              <a:t> </a:t>
            </a:r>
          </a:p>
          <a:p>
            <a:pPr marL="285750" indent="-285750"/>
            <a:r>
              <a:rPr lang="en-US" altLang="ko-KR" sz="1600">
                <a:solidFill>
                  <a:srgbClr val="0000FF"/>
                </a:solidFill>
              </a:rPr>
              <a:t>    </a:t>
            </a:r>
            <a:r>
              <a:rPr lang="ko-KR" altLang="en-US" sz="1600">
                <a:solidFill>
                  <a:srgbClr val="0000FF"/>
                </a:solidFill>
              </a:rPr>
              <a:t>할 수 있습니다</a:t>
            </a:r>
            <a:r>
              <a:rPr lang="en-US" altLang="ko-KR" sz="1600">
                <a:solidFill>
                  <a:srgbClr val="0000FF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40E9F1B9-C2A8-4DE2-A8A0-2E9458AD88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655" r="13201"/>
          <a:stretch/>
        </p:blipFill>
        <p:spPr>
          <a:xfrm>
            <a:off x="0" y="822350"/>
            <a:ext cx="8179680" cy="3582112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DE2CAA0-F00C-4FFB-AC1C-D131DA5B4457}"/>
              </a:ext>
            </a:extLst>
          </p:cNvPr>
          <p:cNvSpPr/>
          <p:nvPr/>
        </p:nvSpPr>
        <p:spPr>
          <a:xfrm>
            <a:off x="0" y="0"/>
            <a:ext cx="9144000" cy="587526"/>
          </a:xfrm>
          <a:prstGeom prst="rect">
            <a:avLst/>
          </a:prstGeom>
          <a:gradFill flip="none" rotWithShape="1">
            <a:gsLst>
              <a:gs pos="34000">
                <a:schemeClr val="accent6">
                  <a:lumMod val="40000"/>
                  <a:lumOff val="60000"/>
                  <a:alpha val="2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chemeClr val="bg1"/>
                </a:solidFill>
              </a:rPr>
              <a:t>     금전출납부  </a:t>
            </a:r>
            <a:r>
              <a:rPr lang="ko-KR" alt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프로그램 </a:t>
            </a:r>
            <a:r>
              <a:rPr lang="en-US" altLang="ko-K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– </a:t>
            </a:r>
            <a:r>
              <a:rPr lang="en-US" altLang="ko-KR" b="1" dirty="0">
                <a:solidFill>
                  <a:schemeClr val="tx1"/>
                </a:solidFill>
              </a:rPr>
              <a:t>[</a:t>
            </a:r>
            <a:r>
              <a:rPr lang="ko-KR" altLang="en-US" b="1" dirty="0">
                <a:solidFill>
                  <a:schemeClr val="tx1"/>
                </a:solidFill>
              </a:rPr>
              <a:t>입력자료 수정</a:t>
            </a:r>
            <a:r>
              <a:rPr lang="en-US" altLang="ko-KR" b="1" dirty="0">
                <a:solidFill>
                  <a:schemeClr val="tx1"/>
                </a:solidFill>
              </a:rPr>
              <a:t>- </a:t>
            </a:r>
            <a:r>
              <a:rPr lang="ko-KR" altLang="en-US" b="1" dirty="0">
                <a:solidFill>
                  <a:schemeClr val="tx1"/>
                </a:solidFill>
              </a:rPr>
              <a:t>대화상자 호출</a:t>
            </a:r>
            <a:r>
              <a:rPr lang="en-US" altLang="ko-KR" b="1" dirty="0">
                <a:solidFill>
                  <a:schemeClr val="tx1"/>
                </a:solidFill>
              </a:rPr>
              <a:t>]</a:t>
            </a:r>
            <a:endParaRPr lang="ko-KR" altLang="en-US" dirty="0"/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7FD8750F-E065-4DB9-97A1-332BDC54CE0D}"/>
              </a:ext>
            </a:extLst>
          </p:cNvPr>
          <p:cNvSpPr/>
          <p:nvPr/>
        </p:nvSpPr>
        <p:spPr>
          <a:xfrm>
            <a:off x="5834688" y="1489446"/>
            <a:ext cx="360768" cy="3607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C270C348-F84E-41F1-A4F3-A7780C93BD94}"/>
              </a:ext>
            </a:extLst>
          </p:cNvPr>
          <p:cNvSpPr/>
          <p:nvPr/>
        </p:nvSpPr>
        <p:spPr>
          <a:xfrm>
            <a:off x="4089840" y="2692006"/>
            <a:ext cx="1443072" cy="32382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모서리가 둥근 사각형 설명선 4">
            <a:extLst>
              <a:ext uri="{FF2B5EF4-FFF2-40B4-BE49-F238E27FC236}">
                <a16:creationId xmlns:a16="http://schemas.microsoft.com/office/drawing/2014/main" id="{26A9A3CF-5349-432A-9017-5DB670AFD31F}"/>
              </a:ext>
            </a:extLst>
          </p:cNvPr>
          <p:cNvSpPr/>
          <p:nvPr/>
        </p:nvSpPr>
        <p:spPr>
          <a:xfrm>
            <a:off x="5894816" y="2403596"/>
            <a:ext cx="2585504" cy="419620"/>
          </a:xfrm>
          <a:prstGeom prst="wedgeRoundRectCallout">
            <a:avLst>
              <a:gd name="adj1" fmla="val -61954"/>
              <a:gd name="adj2" fmla="val 3367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600">
                <a:solidFill>
                  <a:srgbClr val="0000FF"/>
                </a:solidFill>
              </a:rPr>
              <a:t>여</a:t>
            </a:r>
            <a:r>
              <a:rPr lang="ko-KR" altLang="en-US" sz="1600" dirty="0">
                <a:solidFill>
                  <a:srgbClr val="0000FF"/>
                </a:solidFill>
              </a:rPr>
              <a:t>입</a:t>
            </a:r>
            <a:r>
              <a:rPr lang="ko-KR" altLang="en-US" sz="1600">
                <a:solidFill>
                  <a:srgbClr val="0000FF"/>
                </a:solidFill>
              </a:rPr>
              <a:t>전표</a:t>
            </a:r>
            <a:r>
              <a:rPr lang="ko-KR" altLang="en-US" sz="1600" dirty="0">
                <a:solidFill>
                  <a:srgbClr val="0000FF"/>
                </a:solidFill>
              </a:rPr>
              <a:t> 처리 시 체크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7" name="모서리가 둥근 사각형 설명선 6">
            <a:extLst>
              <a:ext uri="{FF2B5EF4-FFF2-40B4-BE49-F238E27FC236}">
                <a16:creationId xmlns:a16="http://schemas.microsoft.com/office/drawing/2014/main" id="{EA3B75E7-9BCC-4CCC-B2D4-C9DC2B10C533}"/>
              </a:ext>
            </a:extLst>
          </p:cNvPr>
          <p:cNvSpPr/>
          <p:nvPr/>
        </p:nvSpPr>
        <p:spPr>
          <a:xfrm>
            <a:off x="5894816" y="2977254"/>
            <a:ext cx="2896465" cy="454206"/>
          </a:xfrm>
          <a:prstGeom prst="wedgeRoundRectCallout">
            <a:avLst>
              <a:gd name="adj1" fmla="val -34152"/>
              <a:gd name="adj2" fmla="val -71142"/>
              <a:gd name="adj3" fmla="val 16667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ko-KR" altLang="en-US" sz="1600" b="1" dirty="0">
                <a:solidFill>
                  <a:srgbClr val="0000FF"/>
                </a:solidFill>
              </a:rPr>
              <a:t>회계일자 확인</a:t>
            </a:r>
            <a:endParaRPr lang="en-US" altLang="ko-KR" sz="1600" b="1" dirty="0">
              <a:solidFill>
                <a:srgbClr val="0000FF"/>
              </a:solidFill>
            </a:endParaRPr>
          </a:p>
          <a:p>
            <a:pPr marL="285750" indent="-285750">
              <a:buFontTx/>
              <a:buChar char="-"/>
            </a:pPr>
            <a:r>
              <a:rPr lang="ko-KR" altLang="en-US" sz="1600" b="1" dirty="0">
                <a:solidFill>
                  <a:srgbClr val="0000FF"/>
                </a:solidFill>
              </a:rPr>
              <a:t>마이너스 금액으로 입력 </a:t>
            </a:r>
            <a:endParaRPr lang="en-US" altLang="ko-KR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73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8B0B338A-B5CE-408D-9EE4-24A9E6902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69" y="647654"/>
            <a:ext cx="3848191" cy="4495846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C05EEA3-6071-420E-8059-646F4A469316}"/>
              </a:ext>
            </a:extLst>
          </p:cNvPr>
          <p:cNvSpPr/>
          <p:nvPr/>
        </p:nvSpPr>
        <p:spPr>
          <a:xfrm>
            <a:off x="0" y="0"/>
            <a:ext cx="9144000" cy="587526"/>
          </a:xfrm>
          <a:prstGeom prst="rect">
            <a:avLst/>
          </a:prstGeom>
          <a:gradFill flip="none" rotWithShape="1">
            <a:gsLst>
              <a:gs pos="34000">
                <a:schemeClr val="accent6">
                  <a:lumMod val="40000"/>
                  <a:lumOff val="60000"/>
                  <a:alpha val="2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chemeClr val="bg1"/>
                </a:solidFill>
              </a:rPr>
              <a:t>     금전출납부  </a:t>
            </a:r>
            <a:r>
              <a:rPr lang="ko-KR" alt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프로그램 </a:t>
            </a:r>
            <a:r>
              <a:rPr lang="en-US" altLang="ko-K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– </a:t>
            </a:r>
            <a:r>
              <a:rPr lang="en-US" altLang="ko-KR" b="1" dirty="0">
                <a:solidFill>
                  <a:schemeClr val="tx1"/>
                </a:solidFill>
              </a:rPr>
              <a:t>[</a:t>
            </a:r>
            <a:r>
              <a:rPr lang="ko-KR" altLang="en-US" b="1" dirty="0">
                <a:solidFill>
                  <a:schemeClr val="tx1"/>
                </a:solidFill>
              </a:rPr>
              <a:t>지출결의서 </a:t>
            </a:r>
            <a:r>
              <a:rPr lang="en-US" altLang="ko-KR" b="1" dirty="0">
                <a:solidFill>
                  <a:schemeClr val="tx1"/>
                </a:solidFill>
              </a:rPr>
              <a:t>– </a:t>
            </a:r>
            <a:r>
              <a:rPr lang="ko-KR" altLang="en-US" b="1" dirty="0">
                <a:solidFill>
                  <a:schemeClr val="tx1"/>
                </a:solidFill>
              </a:rPr>
              <a:t>서식인쇄</a:t>
            </a:r>
            <a:r>
              <a:rPr lang="en-US" altLang="ko-KR" b="1" dirty="0">
                <a:solidFill>
                  <a:schemeClr val="tx1"/>
                </a:solidFill>
              </a:rPr>
              <a:t>]</a:t>
            </a:r>
            <a:endParaRPr lang="ko-KR" altLang="en-US" dirty="0"/>
          </a:p>
        </p:txBody>
      </p:sp>
      <p:sp>
        <p:nvSpPr>
          <p:cNvPr id="5" name="모서리가 둥근 사각형 설명선 4">
            <a:extLst>
              <a:ext uri="{FF2B5EF4-FFF2-40B4-BE49-F238E27FC236}">
                <a16:creationId xmlns:a16="http://schemas.microsoft.com/office/drawing/2014/main" id="{D0EDCAB4-F3F2-400F-AFC2-9105D766B458}"/>
              </a:ext>
            </a:extLst>
          </p:cNvPr>
          <p:cNvSpPr/>
          <p:nvPr/>
        </p:nvSpPr>
        <p:spPr>
          <a:xfrm>
            <a:off x="3457034" y="736863"/>
            <a:ext cx="2229931" cy="781664"/>
          </a:xfrm>
          <a:prstGeom prst="wedgeRoundRectCallout">
            <a:avLst>
              <a:gd name="adj1" fmla="val -64569"/>
              <a:gd name="adj2" fmla="val -2916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600" dirty="0">
                <a:solidFill>
                  <a:srgbClr val="0000FF"/>
                </a:solidFill>
              </a:rPr>
              <a:t>일반 서식 및</a:t>
            </a:r>
            <a:endParaRPr lang="en-US" altLang="ko-KR" sz="1600" dirty="0">
              <a:solidFill>
                <a:srgbClr val="0000FF"/>
              </a:solidFill>
            </a:endParaRPr>
          </a:p>
          <a:p>
            <a:r>
              <a:rPr lang="en-US" altLang="ko-KR" sz="1600" dirty="0">
                <a:solidFill>
                  <a:srgbClr val="0000FF"/>
                </a:solidFill>
              </a:rPr>
              <a:t>    </a:t>
            </a:r>
            <a:r>
              <a:rPr lang="ko-KR" altLang="en-US" sz="1600" dirty="0">
                <a:solidFill>
                  <a:srgbClr val="0000FF"/>
                </a:solidFill>
              </a:rPr>
              <a:t>표준화 된 서식</a:t>
            </a:r>
            <a:endParaRPr lang="en-US" altLang="ko-KR" sz="1600" dirty="0">
              <a:solidFill>
                <a:srgbClr val="0000FF"/>
              </a:solidFill>
            </a:endParaRPr>
          </a:p>
          <a:p>
            <a:r>
              <a:rPr lang="en-US" altLang="ko-KR" sz="1600" dirty="0">
                <a:solidFill>
                  <a:srgbClr val="0000FF"/>
                </a:solidFill>
              </a:rPr>
              <a:t>    </a:t>
            </a:r>
            <a:r>
              <a:rPr lang="ko-KR" altLang="en-US" sz="1600" dirty="0">
                <a:solidFill>
                  <a:srgbClr val="0000FF"/>
                </a:solidFill>
              </a:rPr>
              <a:t>사용 필요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6" name="모서리가 둥근 사각형 설명선 4">
            <a:extLst>
              <a:ext uri="{FF2B5EF4-FFF2-40B4-BE49-F238E27FC236}">
                <a16:creationId xmlns:a16="http://schemas.microsoft.com/office/drawing/2014/main" id="{B1B3508D-BE02-4F5D-8C17-4A0C25ED5595}"/>
              </a:ext>
            </a:extLst>
          </p:cNvPr>
          <p:cNvSpPr/>
          <p:nvPr/>
        </p:nvSpPr>
        <p:spPr>
          <a:xfrm>
            <a:off x="5508862" y="932279"/>
            <a:ext cx="2134665" cy="390832"/>
          </a:xfrm>
          <a:prstGeom prst="wedgeRoundRectCallout">
            <a:avLst>
              <a:gd name="adj1" fmla="val -55201"/>
              <a:gd name="adj2" fmla="val -17196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200" dirty="0">
                <a:solidFill>
                  <a:srgbClr val="0000FF"/>
                </a:solidFill>
              </a:rPr>
              <a:t>프로그램 업데이터 시</a:t>
            </a:r>
            <a:endParaRPr lang="en-US" altLang="ko-KR" sz="1200" dirty="0">
              <a:solidFill>
                <a:srgbClr val="0000FF"/>
              </a:solidFill>
            </a:endParaRPr>
          </a:p>
          <a:p>
            <a:r>
              <a:rPr lang="en-US" altLang="ko-KR" sz="1200" dirty="0">
                <a:solidFill>
                  <a:srgbClr val="0000FF"/>
                </a:solidFill>
              </a:rPr>
              <a:t>     </a:t>
            </a:r>
            <a:r>
              <a:rPr lang="ko-KR" altLang="en-US" sz="1200" dirty="0">
                <a:solidFill>
                  <a:srgbClr val="0000FF"/>
                </a:solidFill>
              </a:rPr>
              <a:t> 추가 가능</a:t>
            </a:r>
            <a:endParaRPr lang="ko-KR" altLang="en-US" sz="1400" dirty="0">
              <a:solidFill>
                <a:srgbClr val="0000FF"/>
              </a:solidFill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A32FD2D4-ED2E-4DE4-810F-D246A2C98B1F}"/>
              </a:ext>
            </a:extLst>
          </p:cNvPr>
          <p:cNvSpPr/>
          <p:nvPr/>
        </p:nvSpPr>
        <p:spPr>
          <a:xfrm>
            <a:off x="530828" y="925766"/>
            <a:ext cx="260603" cy="2695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BF02665C-8619-416A-9A66-10A8D9128D6F}"/>
              </a:ext>
            </a:extLst>
          </p:cNvPr>
          <p:cNvSpPr/>
          <p:nvPr/>
        </p:nvSpPr>
        <p:spPr>
          <a:xfrm>
            <a:off x="956713" y="924410"/>
            <a:ext cx="260603" cy="2695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사각형 설명선 4">
            <a:extLst>
              <a:ext uri="{FF2B5EF4-FFF2-40B4-BE49-F238E27FC236}">
                <a16:creationId xmlns:a16="http://schemas.microsoft.com/office/drawing/2014/main" id="{A040A250-03B7-465B-96D0-318186077F37}"/>
              </a:ext>
            </a:extLst>
          </p:cNvPr>
          <p:cNvSpPr/>
          <p:nvPr/>
        </p:nvSpPr>
        <p:spPr>
          <a:xfrm>
            <a:off x="242785" y="1248934"/>
            <a:ext cx="901919" cy="269593"/>
          </a:xfrm>
          <a:prstGeom prst="wedgeRoundRectCallout">
            <a:avLst>
              <a:gd name="adj1" fmla="val -10619"/>
              <a:gd name="adj2" fmla="val -67520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rgbClr val="0000FF"/>
                </a:solidFill>
              </a:rPr>
              <a:t>인쇄버튼</a:t>
            </a:r>
            <a:endParaRPr lang="ko-KR" altLang="en-US" sz="1400" dirty="0">
              <a:solidFill>
                <a:srgbClr val="0000FF"/>
              </a:solidFill>
            </a:endParaRPr>
          </a:p>
        </p:txBody>
      </p:sp>
      <p:sp>
        <p:nvSpPr>
          <p:cNvPr id="13" name="모서리가 둥근 사각형 설명선 4">
            <a:extLst>
              <a:ext uri="{FF2B5EF4-FFF2-40B4-BE49-F238E27FC236}">
                <a16:creationId xmlns:a16="http://schemas.microsoft.com/office/drawing/2014/main" id="{C6883632-986F-4F73-90C9-DF236F010270}"/>
              </a:ext>
            </a:extLst>
          </p:cNvPr>
          <p:cNvSpPr/>
          <p:nvPr/>
        </p:nvSpPr>
        <p:spPr>
          <a:xfrm>
            <a:off x="1440044" y="924410"/>
            <a:ext cx="1207860" cy="250642"/>
          </a:xfrm>
          <a:prstGeom prst="wedgeRoundRectCallout">
            <a:avLst>
              <a:gd name="adj1" fmla="val -73776"/>
              <a:gd name="adj2" fmla="val 16223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rgbClr val="0000FF"/>
                </a:solidFill>
              </a:rPr>
              <a:t>이전화면 </a:t>
            </a:r>
            <a:r>
              <a:rPr lang="ko-KR" altLang="en-US" sz="1200" dirty="0" err="1">
                <a:solidFill>
                  <a:srgbClr val="0000FF"/>
                </a:solidFill>
              </a:rPr>
              <a:t>으로</a:t>
            </a:r>
            <a:endParaRPr lang="ko-KR" altLang="en-US" sz="1400" dirty="0">
              <a:solidFill>
                <a:srgbClr val="0000FF"/>
              </a:solidFill>
            </a:endParaRPr>
          </a:p>
        </p:txBody>
      </p:sp>
      <p:sp>
        <p:nvSpPr>
          <p:cNvPr id="14" name="사각형: 모서리가 접힌 도형 13">
            <a:extLst>
              <a:ext uri="{FF2B5EF4-FFF2-40B4-BE49-F238E27FC236}">
                <a16:creationId xmlns:a16="http://schemas.microsoft.com/office/drawing/2014/main" id="{AA99371F-C016-4381-8879-87B2B8372EF3}"/>
              </a:ext>
            </a:extLst>
          </p:cNvPr>
          <p:cNvSpPr/>
          <p:nvPr/>
        </p:nvSpPr>
        <p:spPr>
          <a:xfrm>
            <a:off x="5508862" y="1378997"/>
            <a:ext cx="3407673" cy="3764503"/>
          </a:xfrm>
          <a:prstGeom prst="foldedCorner">
            <a:avLst/>
          </a:prstGeom>
          <a:gradFill flip="none" rotWithShape="1">
            <a:gsLst>
              <a:gs pos="2000">
                <a:schemeClr val="bg1"/>
              </a:gs>
              <a:gs pos="46000">
                <a:srgbClr val="FFFF00">
                  <a:alpha val="76000"/>
                </a:srgb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87EA62-A4F3-4335-9664-900EB6373147}"/>
              </a:ext>
            </a:extLst>
          </p:cNvPr>
          <p:cNvSpPr txBox="1"/>
          <p:nvPr/>
        </p:nvSpPr>
        <p:spPr>
          <a:xfrm>
            <a:off x="5653979" y="1623172"/>
            <a:ext cx="311743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000" b="1" dirty="0"/>
              <a:t>한글</a:t>
            </a:r>
            <a:r>
              <a:rPr lang="en-US" altLang="ko-KR" sz="2000" b="1" dirty="0"/>
              <a:t>(*.</a:t>
            </a:r>
            <a:r>
              <a:rPr lang="en-US" altLang="ko-KR" sz="2000" b="1" dirty="0" err="1"/>
              <a:t>hwp</a:t>
            </a:r>
            <a:r>
              <a:rPr lang="en-US" altLang="ko-KR" sz="2000" b="1" dirty="0"/>
              <a:t>)</a:t>
            </a:r>
            <a:r>
              <a:rPr lang="ko-KR" altLang="en-US" sz="2000" b="1" dirty="0"/>
              <a:t>파일 서식 교회 홈페이지에 제공</a:t>
            </a:r>
            <a:endParaRPr lang="en-US" altLang="ko-KR" sz="1400" dirty="0"/>
          </a:p>
          <a:p>
            <a:endParaRPr lang="en-US" altLang="ko-KR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dirty="0"/>
              <a:t>이전서식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ym typeface="Wingdings" panose="05000000000000000000" pitchFamily="2" charset="2"/>
              </a:rPr>
              <a:t>새서식으로 변경 됨</a:t>
            </a:r>
            <a:r>
              <a:rPr lang="en-US" altLang="ko-KR" dirty="0"/>
              <a:t>.</a:t>
            </a:r>
          </a:p>
          <a:p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2708493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041B0B-DEBC-4D31-8E4F-03E8FC74CBD4}"/>
              </a:ext>
            </a:extLst>
          </p:cNvPr>
          <p:cNvSpPr txBox="1"/>
          <p:nvPr/>
        </p:nvSpPr>
        <p:spPr>
          <a:xfrm>
            <a:off x="0" y="1970470"/>
            <a:ext cx="9144000" cy="36933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장부 및 각종 통계</a:t>
            </a:r>
            <a:r>
              <a:rPr lang="en-US" altLang="ko-KR" dirty="0"/>
              <a:t>,</a:t>
            </a:r>
            <a:r>
              <a:rPr lang="ko-KR" altLang="en-US" dirty="0"/>
              <a:t>보고서 출력</a:t>
            </a:r>
          </a:p>
        </p:txBody>
      </p:sp>
    </p:spTree>
    <p:extLst>
      <p:ext uri="{BB962C8B-B14F-4D97-AF65-F5344CB8AC3E}">
        <p14:creationId xmlns:p14="http://schemas.microsoft.com/office/powerpoint/2010/main" val="22164471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385ACF5-EDBB-48BD-8FA3-E520645A0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40" y="388960"/>
            <a:ext cx="5712160" cy="4725723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35E5FE76-800F-434D-B5A4-755477A86811}"/>
              </a:ext>
            </a:extLst>
          </p:cNvPr>
          <p:cNvSpPr/>
          <p:nvPr/>
        </p:nvSpPr>
        <p:spPr>
          <a:xfrm>
            <a:off x="0" y="0"/>
            <a:ext cx="9144000" cy="587526"/>
          </a:xfrm>
          <a:prstGeom prst="rect">
            <a:avLst/>
          </a:prstGeom>
          <a:gradFill flip="none" rotWithShape="1">
            <a:gsLst>
              <a:gs pos="34000">
                <a:schemeClr val="accent6">
                  <a:lumMod val="40000"/>
                  <a:lumOff val="60000"/>
                  <a:alpha val="2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chemeClr val="bg1"/>
                </a:solidFill>
              </a:rPr>
              <a:t>     금전출납부  </a:t>
            </a:r>
            <a:r>
              <a:rPr lang="ko-KR" alt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프로그램 </a:t>
            </a:r>
            <a:r>
              <a:rPr lang="en-US" altLang="ko-K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– </a:t>
            </a:r>
            <a:r>
              <a:rPr lang="en-US" altLang="ko-KR" b="1" dirty="0">
                <a:solidFill>
                  <a:schemeClr val="tx1"/>
                </a:solidFill>
              </a:rPr>
              <a:t>[</a:t>
            </a:r>
            <a:r>
              <a:rPr lang="ko-KR" altLang="en-US" b="1" dirty="0">
                <a:solidFill>
                  <a:schemeClr val="tx1"/>
                </a:solidFill>
              </a:rPr>
              <a:t>전표번호 작업하기</a:t>
            </a:r>
            <a:r>
              <a:rPr lang="en-US" altLang="ko-KR" b="1" dirty="0">
                <a:solidFill>
                  <a:schemeClr val="tx1"/>
                </a:solidFill>
              </a:rPr>
              <a:t>]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81349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80CDDCA3-B8A1-4771-AC0C-CA0D0EEBB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84" y="-5168"/>
            <a:ext cx="7048500" cy="51435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CF12105F-DDF4-4A24-8F12-20302BB13AD5}"/>
              </a:ext>
            </a:extLst>
          </p:cNvPr>
          <p:cNvSpPr/>
          <p:nvPr/>
        </p:nvSpPr>
        <p:spPr>
          <a:xfrm>
            <a:off x="0" y="0"/>
            <a:ext cx="9144000" cy="587526"/>
          </a:xfrm>
          <a:prstGeom prst="rect">
            <a:avLst/>
          </a:prstGeom>
          <a:gradFill flip="none" rotWithShape="1">
            <a:gsLst>
              <a:gs pos="34000">
                <a:schemeClr val="accent6">
                  <a:lumMod val="40000"/>
                  <a:lumOff val="60000"/>
                  <a:alpha val="2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chemeClr val="bg1"/>
                </a:solidFill>
              </a:rPr>
              <a:t>     금전출납부  </a:t>
            </a:r>
            <a:r>
              <a:rPr lang="ko-KR" alt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프로그램 </a:t>
            </a:r>
            <a:r>
              <a:rPr lang="en-US" altLang="ko-K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– </a:t>
            </a:r>
            <a:r>
              <a:rPr lang="en-US" altLang="ko-KR" b="1" dirty="0">
                <a:solidFill>
                  <a:schemeClr val="tx1"/>
                </a:solidFill>
              </a:rPr>
              <a:t>[</a:t>
            </a:r>
            <a:r>
              <a:rPr lang="ko-KR" altLang="en-US" b="1" dirty="0">
                <a:solidFill>
                  <a:schemeClr val="tx1"/>
                </a:solidFill>
              </a:rPr>
              <a:t>장부에 전표번호 표시유무 선택 기능</a:t>
            </a:r>
            <a:r>
              <a:rPr lang="en-US" altLang="ko-KR" b="1" dirty="0">
                <a:solidFill>
                  <a:schemeClr val="tx1"/>
                </a:solidFill>
              </a:rPr>
              <a:t>]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08534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7926BDDC-D2AF-42F1-9BF3-524CA9C2C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52" y="0"/>
            <a:ext cx="5357344" cy="5143500"/>
          </a:xfrm>
          <a:prstGeom prst="rect">
            <a:avLst/>
          </a:prstGeom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9440" y="1562464"/>
            <a:ext cx="4050880" cy="3414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직사각형 9"/>
          <p:cNvSpPr/>
          <p:nvPr/>
        </p:nvSpPr>
        <p:spPr>
          <a:xfrm>
            <a:off x="0" y="0"/>
            <a:ext cx="9144000" cy="587526"/>
          </a:xfrm>
          <a:prstGeom prst="rect">
            <a:avLst/>
          </a:prstGeom>
          <a:gradFill flip="none" rotWithShape="1">
            <a:gsLst>
              <a:gs pos="34000">
                <a:schemeClr val="accent6">
                  <a:lumMod val="40000"/>
                  <a:lumOff val="60000"/>
                  <a:alpha val="2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chemeClr val="bg1"/>
                </a:solidFill>
              </a:rPr>
              <a:t>     금전출납부  </a:t>
            </a:r>
            <a:r>
              <a:rPr lang="ko-KR" alt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프로그램 </a:t>
            </a:r>
            <a:r>
              <a:rPr lang="en-US" altLang="ko-KR" b="1" dirty="0">
                <a:solidFill>
                  <a:schemeClr val="tx1"/>
                </a:solidFill>
              </a:rPr>
              <a:t>– [</a:t>
            </a:r>
            <a:r>
              <a:rPr lang="ko-KR" altLang="en-US" b="1" dirty="0">
                <a:solidFill>
                  <a:schemeClr val="tx1"/>
                </a:solidFill>
              </a:rPr>
              <a:t>장부 인쇄 및 원장 보기</a:t>
            </a:r>
            <a:r>
              <a:rPr lang="en-US" altLang="ko-KR" b="1" dirty="0">
                <a:solidFill>
                  <a:schemeClr val="tx1"/>
                </a:solidFill>
              </a:rPr>
              <a:t>]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5" name="모서리가 둥근 사각형 설명선 4"/>
          <p:cNvSpPr/>
          <p:nvPr/>
        </p:nvSpPr>
        <p:spPr>
          <a:xfrm>
            <a:off x="4511872" y="647654"/>
            <a:ext cx="4208960" cy="1202560"/>
          </a:xfrm>
          <a:prstGeom prst="wedgeRoundRectCallout">
            <a:avLst>
              <a:gd name="adj1" fmla="val -54202"/>
              <a:gd name="adj2" fmla="val -3126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>
                <a:solidFill>
                  <a:srgbClr val="0000FF"/>
                </a:solidFill>
              </a:rPr>
              <a:t>[</a:t>
            </a:r>
            <a:r>
              <a:rPr lang="ko-KR" altLang="en-US">
                <a:solidFill>
                  <a:srgbClr val="0000FF"/>
                </a:solidFill>
              </a:rPr>
              <a:t>출납장부</a:t>
            </a:r>
            <a:r>
              <a:rPr lang="en-US" altLang="ko-KR">
                <a:solidFill>
                  <a:srgbClr val="0000FF"/>
                </a:solidFill>
              </a:rPr>
              <a:t>]</a:t>
            </a:r>
            <a:r>
              <a:rPr lang="ko-KR" altLang="en-US">
                <a:solidFill>
                  <a:srgbClr val="0000FF"/>
                </a:solidFill>
              </a:rPr>
              <a:t>화면에서 </a:t>
            </a:r>
            <a:r>
              <a:rPr lang="ko-KR" altLang="en-US" b="1">
                <a:solidFill>
                  <a:srgbClr val="0000FF"/>
                </a:solidFill>
              </a:rPr>
              <a:t>금전출납부 및</a:t>
            </a:r>
            <a:endParaRPr lang="en-US" altLang="ko-KR" b="1">
              <a:solidFill>
                <a:srgbClr val="0000FF"/>
              </a:solidFill>
            </a:endParaRPr>
          </a:p>
          <a:p>
            <a:pPr marL="285750" indent="-285750"/>
            <a:r>
              <a:rPr lang="en-US" altLang="ko-KR" b="1">
                <a:solidFill>
                  <a:srgbClr val="0000FF"/>
                </a:solidFill>
              </a:rPr>
              <a:t>   </a:t>
            </a:r>
            <a:r>
              <a:rPr lang="ko-KR" altLang="en-US" b="1">
                <a:solidFill>
                  <a:srgbClr val="0000FF"/>
                </a:solidFill>
              </a:rPr>
              <a:t> 각계정원장 등등  각종서식을 </a:t>
            </a:r>
            <a:endParaRPr lang="en-US" altLang="ko-KR" b="1">
              <a:solidFill>
                <a:srgbClr val="0000FF"/>
              </a:solidFill>
            </a:endParaRPr>
          </a:p>
          <a:p>
            <a:pPr marL="285750" indent="-285750"/>
            <a:r>
              <a:rPr lang="en-US" altLang="ko-KR" b="1">
                <a:solidFill>
                  <a:srgbClr val="0000FF"/>
                </a:solidFill>
              </a:rPr>
              <a:t>    </a:t>
            </a:r>
            <a:r>
              <a:rPr lang="ko-KR" altLang="en-US" b="1">
                <a:solidFill>
                  <a:srgbClr val="0000FF"/>
                </a:solidFill>
              </a:rPr>
              <a:t>프린트</a:t>
            </a:r>
            <a:r>
              <a:rPr lang="ko-KR" altLang="en-US">
                <a:solidFill>
                  <a:srgbClr val="0000FF"/>
                </a:solidFill>
              </a:rPr>
              <a:t> 할 수 있습니다</a:t>
            </a:r>
            <a:r>
              <a:rPr lang="en-US" altLang="ko-KR">
                <a:solidFill>
                  <a:srgbClr val="0000FF"/>
                </a:solidFill>
              </a:rPr>
              <a:t>.  </a:t>
            </a:r>
            <a:endParaRPr lang="ko-KR" altLang="en-US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C68D2224-FDDE-4841-89F8-C22C2C7CC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7782"/>
            <a:ext cx="9144000" cy="4203763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E81DFDA5-52B7-4A2B-BD1A-EF066E697C33}"/>
              </a:ext>
            </a:extLst>
          </p:cNvPr>
          <p:cNvSpPr/>
          <p:nvPr/>
        </p:nvSpPr>
        <p:spPr>
          <a:xfrm>
            <a:off x="0" y="0"/>
            <a:ext cx="9144000" cy="587526"/>
          </a:xfrm>
          <a:prstGeom prst="rect">
            <a:avLst/>
          </a:prstGeom>
          <a:gradFill flip="none" rotWithShape="1">
            <a:gsLst>
              <a:gs pos="34000">
                <a:schemeClr val="accent6">
                  <a:lumMod val="40000"/>
                  <a:lumOff val="60000"/>
                  <a:alpha val="2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chemeClr val="bg1"/>
                </a:solidFill>
              </a:rPr>
              <a:t>     금전출납부  </a:t>
            </a:r>
            <a:r>
              <a:rPr lang="ko-KR" alt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프로그램 </a:t>
            </a:r>
            <a:r>
              <a:rPr lang="en-US" altLang="ko-KR" b="1" dirty="0">
                <a:solidFill>
                  <a:schemeClr val="tx1"/>
                </a:solidFill>
              </a:rPr>
              <a:t>– [</a:t>
            </a:r>
            <a:r>
              <a:rPr lang="ko-KR" altLang="en-US" b="1" dirty="0">
                <a:solidFill>
                  <a:schemeClr val="tx1"/>
                </a:solidFill>
              </a:rPr>
              <a:t>과목별 </a:t>
            </a:r>
            <a:r>
              <a:rPr lang="en-US" altLang="ko-KR" b="1" dirty="0">
                <a:solidFill>
                  <a:schemeClr val="tx1"/>
                </a:solidFill>
              </a:rPr>
              <a:t>/ </a:t>
            </a:r>
            <a:r>
              <a:rPr lang="ko-KR" altLang="en-US" b="1" dirty="0">
                <a:solidFill>
                  <a:schemeClr val="tx1"/>
                </a:solidFill>
              </a:rPr>
              <a:t>월별 출납집계표 보기</a:t>
            </a:r>
            <a:r>
              <a:rPr lang="en-US" altLang="ko-KR" b="1" dirty="0">
                <a:solidFill>
                  <a:schemeClr val="tx1"/>
                </a:solidFill>
              </a:rPr>
              <a:t>]</a:t>
            </a:r>
            <a:endParaRPr lang="ko-KR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1561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0208" y="707782"/>
            <a:ext cx="3067547" cy="420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040" y="587525"/>
            <a:ext cx="3006400" cy="441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0"/>
            <a:ext cx="9144000" cy="587526"/>
          </a:xfrm>
          <a:prstGeom prst="rect">
            <a:avLst/>
          </a:prstGeom>
          <a:gradFill flip="none" rotWithShape="1">
            <a:gsLst>
              <a:gs pos="34000">
                <a:schemeClr val="accent6">
                  <a:lumMod val="40000"/>
                  <a:lumOff val="60000"/>
                  <a:alpha val="2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>
                <a:solidFill>
                  <a:schemeClr val="bg1"/>
                </a:solidFill>
              </a:rPr>
              <a:t>     금전출납부  </a:t>
            </a:r>
            <a:r>
              <a:rPr lang="ko-KR" alt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t>프로그램 </a:t>
            </a:r>
            <a:r>
              <a:rPr lang="en-US" altLang="ko-KR">
                <a:solidFill>
                  <a:schemeClr val="accent6">
                    <a:lumMod val="20000"/>
                    <a:lumOff val="80000"/>
                  </a:schemeClr>
                </a:solidFill>
              </a:rPr>
              <a:t>– </a:t>
            </a:r>
            <a:r>
              <a:rPr lang="en-US" altLang="ko-KR" b="1">
                <a:solidFill>
                  <a:schemeClr val="tx1"/>
                </a:solidFill>
              </a:rPr>
              <a:t>[</a:t>
            </a:r>
            <a:r>
              <a:rPr lang="ko-KR" altLang="en-US" b="1">
                <a:solidFill>
                  <a:schemeClr val="tx1"/>
                </a:solidFill>
              </a:rPr>
              <a:t>보고서 </a:t>
            </a:r>
            <a:r>
              <a:rPr lang="en-US" altLang="ko-KR" b="1">
                <a:solidFill>
                  <a:schemeClr val="tx1"/>
                </a:solidFill>
              </a:rPr>
              <a:t>Print]</a:t>
            </a:r>
            <a:endParaRPr lang="ko-KR" alt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527" y="657225"/>
            <a:ext cx="7095105" cy="431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직사각형 2"/>
          <p:cNvSpPr/>
          <p:nvPr/>
        </p:nvSpPr>
        <p:spPr>
          <a:xfrm>
            <a:off x="0" y="0"/>
            <a:ext cx="9144000" cy="587526"/>
          </a:xfrm>
          <a:prstGeom prst="rect">
            <a:avLst/>
          </a:prstGeom>
          <a:gradFill flip="none" rotWithShape="1">
            <a:gsLst>
              <a:gs pos="34000">
                <a:schemeClr val="accent6">
                  <a:lumMod val="40000"/>
                  <a:lumOff val="60000"/>
                  <a:alpha val="2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>
                <a:solidFill>
                  <a:schemeClr val="bg1"/>
                </a:solidFill>
              </a:rPr>
              <a:t>     금전출납부  </a:t>
            </a:r>
            <a:r>
              <a:rPr lang="ko-KR" alt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t>프로그램 </a:t>
            </a:r>
            <a:r>
              <a:rPr lang="en-US" altLang="ko-KR">
                <a:solidFill>
                  <a:schemeClr val="accent6">
                    <a:lumMod val="20000"/>
                    <a:lumOff val="80000"/>
                  </a:schemeClr>
                </a:solidFill>
              </a:rPr>
              <a:t>– </a:t>
            </a:r>
            <a:r>
              <a:rPr lang="ko-KR" altLang="en-US" b="1">
                <a:solidFill>
                  <a:schemeClr val="tx1"/>
                </a:solidFill>
              </a:rPr>
              <a:t>결산 </a:t>
            </a:r>
            <a:r>
              <a:rPr lang="en-US" altLang="ko-KR" b="1">
                <a:solidFill>
                  <a:schemeClr val="tx1"/>
                </a:solidFill>
              </a:rPr>
              <a:t>Table</a:t>
            </a:r>
            <a:endParaRPr lang="ko-KR" alt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061260" y="1218481"/>
            <a:ext cx="1072340" cy="490373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ko-KR" altLang="en-US" sz="27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발생</a:t>
            </a:r>
          </a:p>
        </p:txBody>
      </p:sp>
      <p:sp>
        <p:nvSpPr>
          <p:cNvPr id="18" name="오른쪽 화살표 17"/>
          <p:cNvSpPr/>
          <p:nvPr/>
        </p:nvSpPr>
        <p:spPr>
          <a:xfrm>
            <a:off x="3360075" y="1307804"/>
            <a:ext cx="1554825" cy="311727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135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" y="18175"/>
            <a:ext cx="9144000" cy="50730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69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ko-KR" altLang="en-US" sz="3000" b="1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부서 경비 지출 절차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5069035" y="1224257"/>
            <a:ext cx="2550965" cy="49037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ko-KR" altLang="en-US" sz="27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지출 결의</a:t>
            </a:r>
            <a:r>
              <a:rPr lang="en-US" altLang="ko-KR" sz="27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/</a:t>
            </a:r>
            <a:r>
              <a:rPr lang="ko-KR" altLang="en-US" sz="27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지급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2133600" y="1218481"/>
            <a:ext cx="1072340" cy="490373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ko-KR" altLang="en-US" sz="27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청구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7371" y="1820531"/>
            <a:ext cx="2504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ko-KR" altLang="en-US" b="1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청구서</a:t>
            </a:r>
            <a:r>
              <a:rPr lang="en-US" altLang="ko-KR" b="1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/</a:t>
            </a:r>
            <a:r>
              <a:rPr lang="ko-KR" altLang="en-US" b="1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지출결의서를</a:t>
            </a:r>
            <a:endParaRPr lang="en-US" altLang="ko-KR" b="1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defTabSz="685800"/>
            <a:r>
              <a:rPr lang="en-US" altLang="ko-KR" b="1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     </a:t>
            </a:r>
            <a:r>
              <a:rPr lang="ko-KR" altLang="en-US" b="1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 작성하는지 </a:t>
            </a:r>
            <a:r>
              <a:rPr lang="en-US" altLang="ko-KR" b="1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??? </a:t>
            </a:r>
            <a:endParaRPr lang="ko-KR" altLang="en-US" b="1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061260" y="3419051"/>
            <a:ext cx="1125680" cy="47522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ko-KR" altLang="en-US" sz="27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정산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2186940" y="3419051"/>
            <a:ext cx="1019000" cy="47522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ko-KR" altLang="en-US" sz="27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차액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87371" y="3997537"/>
            <a:ext cx="2430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ko-KR" altLang="en-US" b="1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차액 발생 시 어찌 </a:t>
            </a:r>
            <a:endParaRPr lang="en-US" altLang="ko-KR" b="1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defTabSz="685800"/>
            <a:r>
              <a:rPr lang="en-US" altLang="ko-KR" b="1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      </a:t>
            </a:r>
            <a:r>
              <a:rPr lang="ko-KR" altLang="en-US" b="1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하는지</a:t>
            </a:r>
            <a:r>
              <a:rPr lang="en-US" altLang="ko-KR" b="1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???</a:t>
            </a:r>
            <a:endParaRPr lang="ko-KR" altLang="en-US" b="1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9860" y="2369808"/>
            <a:ext cx="523517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685800"/>
            <a:r>
              <a:rPr lang="ko-KR" altLang="en-US" sz="2400" b="1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회</a:t>
            </a:r>
            <a:endParaRPr lang="en-US" altLang="ko-KR" sz="2400" b="1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algn="ctr" defTabSz="685800"/>
            <a:r>
              <a:rPr lang="ko-KR" altLang="en-US" sz="2400" b="1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계</a:t>
            </a:r>
            <a:endParaRPr lang="en-US" altLang="ko-KR" sz="2400" b="1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algn="ctr" defTabSz="685800"/>
            <a:r>
              <a:rPr lang="ko-KR" altLang="en-US" sz="2400" b="1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담</a:t>
            </a:r>
            <a:endParaRPr lang="en-US" altLang="ko-KR" sz="2400" b="1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algn="ctr" defTabSz="685800"/>
            <a:r>
              <a:rPr lang="ko-KR" altLang="en-US" sz="2400" b="1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당자</a:t>
            </a:r>
            <a:endParaRPr lang="en-US" altLang="ko-KR" sz="2400" b="1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algn="ctr" defTabSz="685800"/>
            <a:r>
              <a:rPr lang="ko-KR" altLang="en-US" sz="2400" b="1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가</a:t>
            </a:r>
            <a:endParaRPr lang="en-US" altLang="ko-KR" sz="2400" b="1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593377" y="4216467"/>
            <a:ext cx="376668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85800"/>
            <a:r>
              <a:rPr lang="ko-KR" altLang="en-US" sz="2400" b="1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모든 걸 해야 하는가요 </a:t>
            </a:r>
            <a:r>
              <a:rPr lang="en-US" altLang="ko-KR" sz="2400" b="1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?</a:t>
            </a:r>
            <a:endParaRPr lang="ko-KR" altLang="en-US" sz="2400" b="1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529935" y="1175143"/>
            <a:ext cx="601980" cy="6020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altLang="ko-KR" sz="2800" b="1" dirty="0">
                <a:solidFill>
                  <a:prstClr val="white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1</a:t>
            </a:r>
            <a:endParaRPr lang="ko-KR" altLang="en-US" sz="2800" b="1" dirty="0">
              <a:solidFill>
                <a:prstClr val="white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7EB513F1-79F2-4B76-83EB-79CF8A787D3B}"/>
              </a:ext>
            </a:extLst>
          </p:cNvPr>
          <p:cNvGrpSpPr/>
          <p:nvPr/>
        </p:nvGrpSpPr>
        <p:grpSpPr>
          <a:xfrm>
            <a:off x="4764405" y="1908707"/>
            <a:ext cx="3259455" cy="1890466"/>
            <a:chOff x="4764405" y="1908707"/>
            <a:chExt cx="3259455" cy="1890466"/>
          </a:xfrm>
        </p:grpSpPr>
        <p:sp>
          <p:nvSpPr>
            <p:cNvPr id="15" name="폭발 2 14"/>
            <p:cNvSpPr/>
            <p:nvPr/>
          </p:nvSpPr>
          <p:spPr>
            <a:xfrm>
              <a:off x="4764405" y="1908707"/>
              <a:ext cx="3259455" cy="1890466"/>
            </a:xfrm>
            <a:prstGeom prst="irregularSeal2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ko-KR" altLang="en-US" sz="135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58250" y="2712721"/>
              <a:ext cx="172073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ko-KR" altLang="en-US" sz="2700" dirty="0">
                  <a:solidFill>
                    <a:prstClr val="white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장부 정리</a:t>
              </a:r>
            </a:p>
          </p:txBody>
        </p:sp>
      </p:grpSp>
      <p:sp>
        <p:nvSpPr>
          <p:cNvPr id="17" name="타원 16">
            <a:extLst>
              <a:ext uri="{FF2B5EF4-FFF2-40B4-BE49-F238E27FC236}">
                <a16:creationId xmlns:a16="http://schemas.microsoft.com/office/drawing/2014/main" id="{9BAB4B42-678D-4D48-BFBC-086EDB78C0E8}"/>
              </a:ext>
            </a:extLst>
          </p:cNvPr>
          <p:cNvSpPr/>
          <p:nvPr/>
        </p:nvSpPr>
        <p:spPr>
          <a:xfrm>
            <a:off x="7549345" y="1162642"/>
            <a:ext cx="601980" cy="6020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altLang="ko-KR" sz="2800" b="1" dirty="0">
                <a:solidFill>
                  <a:prstClr val="white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2</a:t>
            </a:r>
            <a:endParaRPr lang="ko-KR" altLang="en-US" sz="2800" b="1" dirty="0">
              <a:solidFill>
                <a:prstClr val="white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1396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5" grpId="0"/>
      <p:bldP spid="10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587526"/>
            <a:ext cx="7122983" cy="455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직사각형 2"/>
          <p:cNvSpPr/>
          <p:nvPr/>
        </p:nvSpPr>
        <p:spPr>
          <a:xfrm>
            <a:off x="0" y="0"/>
            <a:ext cx="9144000" cy="587526"/>
          </a:xfrm>
          <a:prstGeom prst="rect">
            <a:avLst/>
          </a:prstGeom>
          <a:gradFill flip="none" rotWithShape="1">
            <a:gsLst>
              <a:gs pos="34000">
                <a:schemeClr val="accent6">
                  <a:lumMod val="40000"/>
                  <a:lumOff val="60000"/>
                  <a:alpha val="2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>
                <a:solidFill>
                  <a:schemeClr val="bg1"/>
                </a:solidFill>
              </a:rPr>
              <a:t>     금전출납부  </a:t>
            </a:r>
            <a:r>
              <a:rPr lang="ko-KR" alt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t>프로그램 </a:t>
            </a:r>
            <a:r>
              <a:rPr lang="en-US" altLang="ko-KR">
                <a:solidFill>
                  <a:schemeClr val="accent6">
                    <a:lumMod val="20000"/>
                    <a:lumOff val="80000"/>
                  </a:schemeClr>
                </a:solidFill>
              </a:rPr>
              <a:t>– </a:t>
            </a:r>
            <a:r>
              <a:rPr lang="ko-KR" altLang="en-US" b="1">
                <a:solidFill>
                  <a:schemeClr val="tx1"/>
                </a:solidFill>
              </a:rPr>
              <a:t>월별 수입</a:t>
            </a:r>
            <a:r>
              <a:rPr lang="en-US" altLang="ko-KR" b="1">
                <a:solidFill>
                  <a:schemeClr val="tx1"/>
                </a:solidFill>
              </a:rPr>
              <a:t>/</a:t>
            </a:r>
            <a:r>
              <a:rPr lang="ko-KR" altLang="en-US" b="1">
                <a:solidFill>
                  <a:schemeClr val="tx1"/>
                </a:solidFill>
              </a:rPr>
              <a:t>지출 집계표</a:t>
            </a:r>
          </a:p>
        </p:txBody>
      </p:sp>
      <p:sp>
        <p:nvSpPr>
          <p:cNvPr id="4" name="모서리가 둥근 사각형 설명선 3"/>
          <p:cNvSpPr/>
          <p:nvPr/>
        </p:nvSpPr>
        <p:spPr>
          <a:xfrm>
            <a:off x="1204832" y="587526"/>
            <a:ext cx="4389344" cy="541152"/>
          </a:xfrm>
          <a:prstGeom prst="wedgeRoundRectCallout">
            <a:avLst>
              <a:gd name="adj1" fmla="val -34323"/>
              <a:gd name="adj2" fmla="val 6578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/>
              <a:t> </a:t>
            </a:r>
            <a:r>
              <a:rPr lang="ko-KR" altLang="en-US"/>
              <a:t> 예산과목로 월별 집계를 프린트 합니다</a:t>
            </a:r>
            <a:r>
              <a:rPr lang="en-US" altLang="ko-KR"/>
              <a:t>.</a:t>
            </a:r>
            <a:endParaRPr lang="ko-KR" altLang="en-US" i="1">
              <a:solidFill>
                <a:srgbClr val="0000FF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4304" y="1008422"/>
            <a:ext cx="2619375" cy="22955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6" name="직사각형 5"/>
          <p:cNvSpPr/>
          <p:nvPr/>
        </p:nvSpPr>
        <p:spPr>
          <a:xfrm>
            <a:off x="6015072" y="2364691"/>
            <a:ext cx="2104480" cy="3006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5654304" y="1008422"/>
            <a:ext cx="481024" cy="4208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 rot="1930939">
            <a:off x="5518756" y="1064095"/>
            <a:ext cx="281009" cy="249421"/>
          </a:xfrm>
          <a:prstGeom prst="rightArrow">
            <a:avLst>
              <a:gd name="adj1" fmla="val 50000"/>
              <a:gd name="adj2" fmla="val 5110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사각형 설명선 10"/>
          <p:cNvSpPr/>
          <p:nvPr/>
        </p:nvSpPr>
        <p:spPr>
          <a:xfrm>
            <a:off x="5654304" y="407142"/>
            <a:ext cx="2468496" cy="501655"/>
          </a:xfrm>
          <a:prstGeom prst="wedgeRoundRectCallout">
            <a:avLst>
              <a:gd name="adj1" fmla="val -34709"/>
              <a:gd name="adj2" fmla="val 7830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>
                <a:solidFill>
                  <a:srgbClr val="0000FF"/>
                </a:solidFill>
              </a:rPr>
              <a:t>금전출납부 </a:t>
            </a:r>
            <a:r>
              <a:rPr lang="ko-KR" altLang="en-US" sz="1400">
                <a:solidFill>
                  <a:srgbClr val="0000FF"/>
                </a:solidFill>
              </a:rPr>
              <a:t>화면에서</a:t>
            </a:r>
            <a:endParaRPr lang="ko-KR" altLang="en-US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64FDAD-4E8C-4AD3-9FA6-B184FD4AA606}"/>
              </a:ext>
            </a:extLst>
          </p:cNvPr>
          <p:cNvSpPr txBox="1"/>
          <p:nvPr/>
        </p:nvSpPr>
        <p:spPr>
          <a:xfrm>
            <a:off x="0" y="1970470"/>
            <a:ext cx="9144000" cy="36933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기타기능 </a:t>
            </a:r>
            <a:r>
              <a:rPr lang="en-US" altLang="ko-KR" dirty="0"/>
              <a:t>– </a:t>
            </a:r>
            <a:r>
              <a:rPr lang="ko-KR" altLang="en-US" dirty="0"/>
              <a:t>엑셀자료 가져오기</a:t>
            </a:r>
          </a:p>
        </p:txBody>
      </p:sp>
    </p:spTree>
    <p:extLst>
      <p:ext uri="{BB962C8B-B14F-4D97-AF65-F5344CB8AC3E}">
        <p14:creationId xmlns:p14="http://schemas.microsoft.com/office/powerpoint/2010/main" val="6684891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61DFE1A-E8C1-464A-9D91-E1174BEAB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39"/>
            <a:ext cx="9144000" cy="4999102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0" y="0"/>
            <a:ext cx="9144000" cy="587526"/>
          </a:xfrm>
          <a:prstGeom prst="rect">
            <a:avLst/>
          </a:prstGeom>
          <a:gradFill flip="none" rotWithShape="1">
            <a:gsLst>
              <a:gs pos="34000">
                <a:schemeClr val="accent6">
                  <a:lumMod val="40000"/>
                  <a:lumOff val="60000"/>
                  <a:alpha val="2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>
                <a:solidFill>
                  <a:schemeClr val="bg1"/>
                </a:solidFill>
              </a:rPr>
              <a:t>     금전출납부  </a:t>
            </a:r>
            <a:r>
              <a:rPr lang="ko-KR" alt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t>프로그램 </a:t>
            </a:r>
            <a:r>
              <a:rPr lang="en-US" altLang="ko-KR">
                <a:solidFill>
                  <a:schemeClr val="accent6">
                    <a:lumMod val="20000"/>
                    <a:lumOff val="80000"/>
                  </a:schemeClr>
                </a:solidFill>
              </a:rPr>
              <a:t>– </a:t>
            </a:r>
            <a:r>
              <a:rPr lang="ko-KR" altLang="en-US" b="1">
                <a:solidFill>
                  <a:schemeClr val="tx1"/>
                </a:solidFill>
              </a:rPr>
              <a:t>엑셀파일을 </a:t>
            </a:r>
            <a:r>
              <a:rPr lang="en-US" altLang="ko-KR" b="1">
                <a:solidFill>
                  <a:schemeClr val="tx1"/>
                </a:solidFill>
              </a:rPr>
              <a:t>mb</a:t>
            </a:r>
            <a:r>
              <a:rPr lang="ko-KR" altLang="en-US" b="1">
                <a:solidFill>
                  <a:schemeClr val="tx1"/>
                </a:solidFill>
              </a:rPr>
              <a:t>파일로 변환</a:t>
            </a:r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1144704" y="2204518"/>
            <a:ext cx="7455872" cy="1503200"/>
          </a:xfrm>
          <a:prstGeom prst="wedgeRoundRectCallout">
            <a:avLst>
              <a:gd name="adj1" fmla="val -37201"/>
              <a:gd name="adj2" fmla="val -6163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i="1">
                <a:solidFill>
                  <a:srgbClr val="0000FF"/>
                </a:solidFill>
              </a:rPr>
              <a:t>☞ </a:t>
            </a:r>
            <a:r>
              <a:rPr lang="ko-KR" altLang="en-US">
                <a:solidFill>
                  <a:srgbClr val="0000FF"/>
                </a:solidFill>
              </a:rPr>
              <a:t> 금전출납부용 엑셀 기본형식 파일에 출납자료를 입력합니다</a:t>
            </a:r>
            <a:r>
              <a:rPr lang="en-US" altLang="ko-KR">
                <a:solidFill>
                  <a:srgbClr val="0000FF"/>
                </a:solidFill>
              </a:rPr>
              <a:t>.</a:t>
            </a:r>
          </a:p>
          <a:p>
            <a:r>
              <a:rPr lang="ko-KR" altLang="en-US">
                <a:solidFill>
                  <a:srgbClr val="0000FF"/>
                </a:solidFill>
              </a:rPr>
              <a:t>    </a:t>
            </a:r>
            <a:r>
              <a:rPr lang="en-US" altLang="ko-KR" sz="1600">
                <a:solidFill>
                  <a:schemeClr val="tx1"/>
                </a:solidFill>
              </a:rPr>
              <a:t>- </a:t>
            </a:r>
            <a:r>
              <a:rPr lang="ko-KR" altLang="en-US" sz="1600">
                <a:solidFill>
                  <a:schemeClr val="tx1"/>
                </a:solidFill>
              </a:rPr>
              <a:t>엑셀파일형식은 </a:t>
            </a:r>
            <a:r>
              <a:rPr lang="en-US" altLang="ko-KR" sz="1600">
                <a:solidFill>
                  <a:schemeClr val="tx1"/>
                </a:solidFill>
              </a:rPr>
              <a:t>97~2003</a:t>
            </a:r>
            <a:r>
              <a:rPr lang="ko-KR" altLang="en-US" sz="1600">
                <a:solidFill>
                  <a:schemeClr val="tx1"/>
                </a:solidFill>
              </a:rPr>
              <a:t>통합문서 </a:t>
            </a:r>
            <a:r>
              <a:rPr lang="en-US" altLang="ko-KR" sz="1600">
                <a:solidFill>
                  <a:schemeClr val="tx1"/>
                </a:solidFill>
              </a:rPr>
              <a:t>(*.xls)</a:t>
            </a:r>
            <a:r>
              <a:rPr lang="ko-KR" altLang="en-US" sz="1600">
                <a:solidFill>
                  <a:schemeClr val="tx1"/>
                </a:solidFill>
              </a:rPr>
              <a:t>파일 이어야 합니다</a:t>
            </a:r>
            <a:r>
              <a:rPr lang="en-US" altLang="ko-KR" sz="1600">
                <a:solidFill>
                  <a:schemeClr val="tx1"/>
                </a:solidFill>
              </a:rPr>
              <a:t>.</a:t>
            </a:r>
          </a:p>
          <a:p>
            <a:endParaRPr lang="en-US" altLang="ko-KR">
              <a:solidFill>
                <a:schemeClr val="tx1"/>
              </a:solidFill>
            </a:endParaRPr>
          </a:p>
          <a:p>
            <a:r>
              <a:rPr lang="ko-KR" altLang="en-US" i="1">
                <a:solidFill>
                  <a:srgbClr val="0000FF"/>
                </a:solidFill>
              </a:rPr>
              <a:t>☞</a:t>
            </a:r>
            <a:r>
              <a:rPr lang="en-US" altLang="ko-KR">
                <a:solidFill>
                  <a:srgbClr val="0000FF"/>
                </a:solidFill>
              </a:rPr>
              <a:t>  </a:t>
            </a:r>
            <a:r>
              <a:rPr lang="ko-KR" altLang="en-US">
                <a:solidFill>
                  <a:srgbClr val="0000FF"/>
                </a:solidFill>
              </a:rPr>
              <a:t>위 번호 순서대로 클릭하여 변환합니다</a:t>
            </a:r>
            <a:r>
              <a:rPr lang="en-US" altLang="ko-KR">
                <a:solidFill>
                  <a:srgbClr val="0000FF"/>
                </a:solidFill>
              </a:rPr>
              <a:t>.</a:t>
            </a:r>
          </a:p>
          <a:p>
            <a:r>
              <a:rPr lang="en-US" altLang="ko-KR" sz="1600">
                <a:solidFill>
                  <a:schemeClr val="tx1"/>
                </a:solidFill>
              </a:rPr>
              <a:t>     - </a:t>
            </a:r>
            <a:r>
              <a:rPr lang="ko-KR" altLang="en-US" sz="1600">
                <a:solidFill>
                  <a:schemeClr val="tx1"/>
                </a:solidFill>
              </a:rPr>
              <a:t>기존자료가 있으면 자료삭제 후 번호 순으로 진행합니다</a:t>
            </a:r>
            <a:r>
              <a:rPr lang="en-US" altLang="ko-KR" sz="16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6701367" y="605136"/>
            <a:ext cx="275753" cy="22290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6556224" y="-74966"/>
            <a:ext cx="2405120" cy="628163"/>
            <a:chOff x="6150360" y="-90573"/>
            <a:chExt cx="2224735" cy="585948"/>
          </a:xfrm>
        </p:grpSpPr>
        <p:cxnSp>
          <p:nvCxnSpPr>
            <p:cNvPr id="9" name="직선 화살표 연결선 8"/>
            <p:cNvCxnSpPr>
              <a:cxnSpLocks/>
              <a:stCxn id="10" idx="4"/>
            </p:cNvCxnSpPr>
            <p:nvPr/>
          </p:nvCxnSpPr>
          <p:spPr>
            <a:xfrm flipH="1" flipV="1">
              <a:off x="6193144" y="401383"/>
              <a:ext cx="295709" cy="939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모서리가 둥근 사각형 설명선 9"/>
            <p:cNvSpPr/>
            <p:nvPr/>
          </p:nvSpPr>
          <p:spPr>
            <a:xfrm>
              <a:off x="6150360" y="-90573"/>
              <a:ext cx="2224735" cy="491955"/>
            </a:xfrm>
            <a:prstGeom prst="wedgeRoundRectCallout">
              <a:avLst>
                <a:gd name="adj1" fmla="val -34785"/>
                <a:gd name="adj2" fmla="val 69106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ko-KR" altLang="en-US" sz="1200" b="1" dirty="0" err="1">
                  <a:solidFill>
                    <a:srgbClr val="0000FF"/>
                  </a:solidFill>
                </a:rPr>
                <a:t>금전출납부용</a:t>
              </a:r>
              <a:r>
                <a:rPr lang="ko-KR" altLang="en-US" sz="1200" b="1" dirty="0">
                  <a:solidFill>
                    <a:srgbClr val="0000FF"/>
                  </a:solidFill>
                </a:rPr>
                <a:t> </a:t>
              </a:r>
              <a:r>
                <a:rPr lang="ko-KR" altLang="en-US" sz="1400" b="1" dirty="0">
                  <a:solidFill>
                    <a:srgbClr val="0000FF"/>
                  </a:solidFill>
                </a:rPr>
                <a:t>엑셀 기본형식 파일</a:t>
              </a:r>
              <a:endParaRPr lang="ko-KR" altLang="en-US" sz="16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3" name="모서리가 둥근 사각형 설명선 12"/>
          <p:cNvSpPr/>
          <p:nvPr/>
        </p:nvSpPr>
        <p:spPr>
          <a:xfrm>
            <a:off x="242784" y="3834438"/>
            <a:ext cx="7455872" cy="721536"/>
          </a:xfrm>
          <a:prstGeom prst="wedgeRoundRectCallout">
            <a:avLst>
              <a:gd name="adj1" fmla="val -49794"/>
              <a:gd name="adj2" fmla="val -6861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i="1" dirty="0">
                <a:solidFill>
                  <a:srgbClr val="C00000"/>
                </a:solidFill>
              </a:rPr>
              <a:t>※ </a:t>
            </a:r>
            <a:r>
              <a:rPr lang="ko-KR" altLang="en-US" i="1" dirty="0">
                <a:solidFill>
                  <a:srgbClr val="C00000"/>
                </a:solidFill>
              </a:rPr>
              <a:t>엑셀보다 더 편리한 것이 데이터베이스  금전출납부 시스템 입니다</a:t>
            </a:r>
            <a:r>
              <a:rPr lang="en-US" altLang="ko-KR" i="1" dirty="0">
                <a:solidFill>
                  <a:srgbClr val="C00000"/>
                </a:solidFill>
              </a:rPr>
              <a:t>.</a:t>
            </a:r>
            <a:endParaRPr lang="en-US" altLang="ko-KR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61B2459D-D2CE-45E2-BB60-DC21856E0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9435"/>
            <a:ext cx="9144000" cy="3784629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3045BC35-5CD7-482E-8BC8-5A4D94EE5D43}"/>
              </a:ext>
            </a:extLst>
          </p:cNvPr>
          <p:cNvSpPr/>
          <p:nvPr/>
        </p:nvSpPr>
        <p:spPr>
          <a:xfrm>
            <a:off x="0" y="0"/>
            <a:ext cx="9144000" cy="587526"/>
          </a:xfrm>
          <a:prstGeom prst="rect">
            <a:avLst/>
          </a:prstGeom>
          <a:gradFill flip="none" rotWithShape="1">
            <a:gsLst>
              <a:gs pos="34000">
                <a:schemeClr val="accent6">
                  <a:lumMod val="40000"/>
                  <a:lumOff val="60000"/>
                  <a:alpha val="2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chemeClr val="bg1"/>
                </a:solidFill>
              </a:rPr>
              <a:t>     금전출납부  </a:t>
            </a:r>
            <a:r>
              <a:rPr lang="ko-KR" alt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프로그램 </a:t>
            </a:r>
            <a:r>
              <a:rPr lang="en-US" altLang="ko-K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– </a:t>
            </a:r>
            <a:r>
              <a:rPr lang="ko-KR" altLang="en-US" b="1" dirty="0">
                <a:solidFill>
                  <a:schemeClr val="tx1"/>
                </a:solidFill>
              </a:rPr>
              <a:t>엑셀파일을 </a:t>
            </a:r>
            <a:r>
              <a:rPr lang="en-US" altLang="ko-KR" b="1" dirty="0">
                <a:solidFill>
                  <a:schemeClr val="tx1"/>
                </a:solidFill>
              </a:rPr>
              <a:t>mb</a:t>
            </a:r>
            <a:r>
              <a:rPr lang="ko-KR" altLang="en-US" b="1" dirty="0">
                <a:solidFill>
                  <a:schemeClr val="tx1"/>
                </a:solidFill>
              </a:rPr>
              <a:t>파일로 변환 후 코드 작업</a:t>
            </a:r>
          </a:p>
        </p:txBody>
      </p:sp>
    </p:spTree>
    <p:extLst>
      <p:ext uri="{BB962C8B-B14F-4D97-AF65-F5344CB8AC3E}">
        <p14:creationId xmlns:p14="http://schemas.microsoft.com/office/powerpoint/2010/main" val="41091782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912" y="828038"/>
            <a:ext cx="2304256" cy="156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735" y="2388211"/>
            <a:ext cx="49720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직선 화살표 연결선 3"/>
          <p:cNvCxnSpPr/>
          <p:nvPr/>
        </p:nvCxnSpPr>
        <p:spPr>
          <a:xfrm flipH="1">
            <a:off x="1752919" y="1105759"/>
            <a:ext cx="1308498" cy="121116"/>
          </a:xfrm>
          <a:prstGeom prst="straightConnector1">
            <a:avLst/>
          </a:prstGeom>
          <a:ln w="6985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타원 4"/>
          <p:cNvSpPr/>
          <p:nvPr/>
        </p:nvSpPr>
        <p:spPr>
          <a:xfrm>
            <a:off x="3049063" y="889735"/>
            <a:ext cx="576064" cy="64807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/>
              <a:t>1</a:t>
            </a:r>
            <a:endParaRPr lang="ko-KR" altLang="en-US" sz="3600" b="1"/>
          </a:p>
        </p:txBody>
      </p:sp>
      <p:cxnSp>
        <p:nvCxnSpPr>
          <p:cNvPr id="6" name="직선 화살표 연결선 5"/>
          <p:cNvCxnSpPr/>
          <p:nvPr/>
        </p:nvCxnSpPr>
        <p:spPr>
          <a:xfrm flipH="1" flipV="1">
            <a:off x="2065855" y="1730847"/>
            <a:ext cx="1067570" cy="288116"/>
          </a:xfrm>
          <a:prstGeom prst="straightConnector1">
            <a:avLst/>
          </a:prstGeom>
          <a:ln w="6985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625127" y="961743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“Exim” </a:t>
            </a:r>
            <a:r>
              <a:rPr lang="ko-KR" altLang="en-US"/>
              <a:t>아이콘에 마우스 클릭</a:t>
            </a:r>
          </a:p>
        </p:txBody>
      </p:sp>
      <p:sp>
        <p:nvSpPr>
          <p:cNvPr id="8" name="타원 7"/>
          <p:cNvSpPr/>
          <p:nvPr/>
        </p:nvSpPr>
        <p:spPr>
          <a:xfrm>
            <a:off x="2833039" y="1681823"/>
            <a:ext cx="576064" cy="64807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/>
              <a:t>2</a:t>
            </a:r>
            <a:endParaRPr lang="ko-KR" altLang="en-US" sz="3600" b="1"/>
          </a:p>
        </p:txBody>
      </p:sp>
      <p:sp>
        <p:nvSpPr>
          <p:cNvPr id="9" name="TextBox 8"/>
          <p:cNvSpPr txBox="1"/>
          <p:nvPr/>
        </p:nvSpPr>
        <p:spPr>
          <a:xfrm>
            <a:off x="3409103" y="1825839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“</a:t>
            </a:r>
            <a:r>
              <a:rPr lang="ko-KR" altLang="en-US"/>
              <a:t>자료주기</a:t>
            </a:r>
            <a:r>
              <a:rPr lang="en-US" altLang="ko-KR"/>
              <a:t>” </a:t>
            </a:r>
            <a:r>
              <a:rPr lang="ko-KR" altLang="en-US"/>
              <a:t>메뉴 클릭</a:t>
            </a:r>
          </a:p>
        </p:txBody>
      </p:sp>
      <p:cxnSp>
        <p:nvCxnSpPr>
          <p:cNvPr id="10" name="직선 화살표 연결선 9"/>
          <p:cNvCxnSpPr/>
          <p:nvPr/>
        </p:nvCxnSpPr>
        <p:spPr>
          <a:xfrm flipV="1">
            <a:off x="376759" y="3396323"/>
            <a:ext cx="1008114" cy="864096"/>
          </a:xfrm>
          <a:prstGeom prst="straightConnector1">
            <a:avLst/>
          </a:prstGeom>
          <a:ln w="6985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 flipH="1" flipV="1">
            <a:off x="3761136" y="3756363"/>
            <a:ext cx="792087" cy="576064"/>
          </a:xfrm>
          <a:prstGeom prst="straightConnector1">
            <a:avLst/>
          </a:prstGeom>
          <a:ln w="6985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타원 11"/>
          <p:cNvSpPr/>
          <p:nvPr/>
        </p:nvSpPr>
        <p:spPr>
          <a:xfrm>
            <a:off x="4409207" y="4188411"/>
            <a:ext cx="576064" cy="64807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/>
              <a:t>4</a:t>
            </a:r>
            <a:endParaRPr lang="ko-KR" altLang="en-US" sz="3600" b="1"/>
          </a:p>
        </p:txBody>
      </p:sp>
      <p:cxnSp>
        <p:nvCxnSpPr>
          <p:cNvPr id="13" name="직선 화살표 연결선 12"/>
          <p:cNvCxnSpPr>
            <a:stCxn id="14" idx="2"/>
          </p:cNvCxnSpPr>
          <p:nvPr/>
        </p:nvCxnSpPr>
        <p:spPr>
          <a:xfrm flipH="1" flipV="1">
            <a:off x="4950582" y="2923625"/>
            <a:ext cx="576063" cy="252028"/>
          </a:xfrm>
          <a:prstGeom prst="straightConnector1">
            <a:avLst/>
          </a:prstGeom>
          <a:ln w="6985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타원 13"/>
          <p:cNvSpPr/>
          <p:nvPr/>
        </p:nvSpPr>
        <p:spPr>
          <a:xfrm>
            <a:off x="5526645" y="2851617"/>
            <a:ext cx="576064" cy="64807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/>
              <a:t>5</a:t>
            </a:r>
            <a:endParaRPr lang="ko-KR" altLang="en-US" sz="3600" b="1"/>
          </a:p>
        </p:txBody>
      </p:sp>
      <p:sp>
        <p:nvSpPr>
          <p:cNvPr id="15" name="TextBox 14"/>
          <p:cNvSpPr txBox="1"/>
          <p:nvPr/>
        </p:nvSpPr>
        <p:spPr>
          <a:xfrm>
            <a:off x="592783" y="4188411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/>
              <a:t>파일이름을</a:t>
            </a:r>
            <a:r>
              <a:rPr lang="en-US" altLang="ko-KR"/>
              <a:t> </a:t>
            </a:r>
            <a:r>
              <a:rPr lang="ko-KR" altLang="en-US"/>
              <a:t>자기 맘대로 입력합니다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88727" y="3972387"/>
            <a:ext cx="576064" cy="64807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/>
              <a:t>3</a:t>
            </a:r>
            <a:endParaRPr lang="ko-KR" altLang="en-US" sz="3600" b="1"/>
          </a:p>
        </p:txBody>
      </p:sp>
      <p:sp>
        <p:nvSpPr>
          <p:cNvPr id="17" name="TextBox 16"/>
          <p:cNvSpPr txBox="1"/>
          <p:nvPr/>
        </p:nvSpPr>
        <p:spPr>
          <a:xfrm>
            <a:off x="5128418" y="3499689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/>
              <a:t>클릭한 다음 </a:t>
            </a:r>
            <a:r>
              <a:rPr lang="en-US" altLang="ko-KR"/>
              <a:t>“</a:t>
            </a:r>
            <a:r>
              <a:rPr lang="ko-KR" altLang="en-US"/>
              <a:t>저장</a:t>
            </a:r>
            <a:r>
              <a:rPr lang="en-US" altLang="ko-KR"/>
              <a:t>” </a:t>
            </a:r>
            <a:r>
              <a:rPr lang="ko-KR" altLang="en-US"/>
              <a:t>합니다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9144000" cy="587526"/>
          </a:xfrm>
          <a:prstGeom prst="rect">
            <a:avLst/>
          </a:prstGeom>
          <a:gradFill flip="none" rotWithShape="1">
            <a:gsLst>
              <a:gs pos="34000">
                <a:schemeClr val="accent6">
                  <a:lumMod val="40000"/>
                  <a:lumOff val="60000"/>
                  <a:alpha val="2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chemeClr val="bg1"/>
                </a:solidFill>
              </a:rPr>
              <a:t>     금전출납부  </a:t>
            </a:r>
            <a:r>
              <a:rPr lang="ko-KR" alt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프로그램 </a:t>
            </a:r>
            <a:r>
              <a:rPr lang="en-US" altLang="ko-K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– </a:t>
            </a:r>
            <a:r>
              <a:rPr lang="ko-KR" altLang="en-US" dirty="0">
                <a:solidFill>
                  <a:schemeClr val="tx1"/>
                </a:solidFill>
              </a:rPr>
              <a:t>백업하는 방법</a:t>
            </a:r>
            <a:r>
              <a:rPr lang="en-US" altLang="ko-KR" dirty="0">
                <a:solidFill>
                  <a:schemeClr val="tx1"/>
                </a:solidFill>
              </a:rPr>
              <a:t>- USB</a:t>
            </a:r>
            <a:r>
              <a:rPr lang="ko-KR" altLang="en-US" dirty="0">
                <a:solidFill>
                  <a:schemeClr val="tx1"/>
                </a:solidFill>
              </a:rPr>
              <a:t> 또는 파일만 주고 받을 수 있음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DB880F-F274-4AAE-94C0-52F2DFC94C75}"/>
              </a:ext>
            </a:extLst>
          </p:cNvPr>
          <p:cNvSpPr txBox="1"/>
          <p:nvPr/>
        </p:nvSpPr>
        <p:spPr>
          <a:xfrm>
            <a:off x="0" y="1549574"/>
            <a:ext cx="90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>
                <a:solidFill>
                  <a:srgbClr val="0070C0"/>
                </a:solidFill>
              </a:rPr>
              <a:t>강사료 원천징수 영수증 발행</a:t>
            </a:r>
          </a:p>
        </p:txBody>
      </p:sp>
    </p:spTree>
    <p:extLst>
      <p:ext uri="{BB962C8B-B14F-4D97-AF65-F5344CB8AC3E}">
        <p14:creationId xmlns:p14="http://schemas.microsoft.com/office/powerpoint/2010/main" val="3569466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2B29119-4627-4EE8-9330-73E0587EB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5363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2817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384E9E94-E776-45EE-AE87-F7995BDC441B}"/>
              </a:ext>
            </a:extLst>
          </p:cNvPr>
          <p:cNvSpPr/>
          <p:nvPr/>
        </p:nvSpPr>
        <p:spPr>
          <a:xfrm>
            <a:off x="0" y="0"/>
            <a:ext cx="9144000" cy="587526"/>
          </a:xfrm>
          <a:prstGeom prst="rect">
            <a:avLst/>
          </a:prstGeom>
          <a:gradFill flip="none" rotWithShape="1">
            <a:gsLst>
              <a:gs pos="34000">
                <a:schemeClr val="accent6">
                  <a:lumMod val="40000"/>
                  <a:lumOff val="60000"/>
                  <a:alpha val="2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chemeClr val="bg1"/>
                </a:solidFill>
              </a:rPr>
              <a:t>     금전출납부  </a:t>
            </a:r>
            <a:r>
              <a:rPr lang="ko-KR" alt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프로그램 </a:t>
            </a:r>
            <a:r>
              <a:rPr lang="en-US" altLang="ko-K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– [Tools]</a:t>
            </a:r>
            <a:r>
              <a:rPr lang="ko-KR" alt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ko-KR" altLang="en-US" dirty="0">
                <a:solidFill>
                  <a:srgbClr val="0070C0"/>
                </a:solidFill>
              </a:rPr>
              <a:t>강사료 </a:t>
            </a:r>
            <a:r>
              <a:rPr lang="ko-KR" altLang="en-US" dirty="0" err="1">
                <a:solidFill>
                  <a:srgbClr val="0070C0"/>
                </a:solidFill>
              </a:rPr>
              <a:t>원천세</a:t>
            </a:r>
            <a:r>
              <a:rPr lang="ko-KR" altLang="en-US" dirty="0">
                <a:solidFill>
                  <a:srgbClr val="0070C0"/>
                </a:solidFill>
              </a:rPr>
              <a:t> 계산 프로그램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1949604-5039-4453-B85B-A70BE0B7A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28" y="587526"/>
            <a:ext cx="5012287" cy="4543899"/>
          </a:xfrm>
          <a:prstGeom prst="rect">
            <a:avLst/>
          </a:prstGeom>
        </p:spPr>
      </p:pic>
      <p:sp>
        <p:nvSpPr>
          <p:cNvPr id="4" name="말풍선: 사각형 3">
            <a:extLst>
              <a:ext uri="{FF2B5EF4-FFF2-40B4-BE49-F238E27FC236}">
                <a16:creationId xmlns:a16="http://schemas.microsoft.com/office/drawing/2014/main" id="{501DB790-6A7B-4319-B2B0-97C66D6DB99F}"/>
              </a:ext>
            </a:extLst>
          </p:cNvPr>
          <p:cNvSpPr/>
          <p:nvPr/>
        </p:nvSpPr>
        <p:spPr>
          <a:xfrm>
            <a:off x="4992896" y="1248934"/>
            <a:ext cx="1803840" cy="661408"/>
          </a:xfrm>
          <a:prstGeom prst="wedgeRectCallout">
            <a:avLst>
              <a:gd name="adj1" fmla="val -63045"/>
              <a:gd name="adj2" fmla="val -3155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dirty="0"/>
              <a:t>아이디 </a:t>
            </a:r>
            <a:r>
              <a:rPr lang="en-US" altLang="ko-KR" dirty="0"/>
              <a:t>: 23666</a:t>
            </a:r>
          </a:p>
          <a:p>
            <a:r>
              <a:rPr lang="ko-KR" altLang="en-US" dirty="0"/>
              <a:t>비번 </a:t>
            </a:r>
            <a:r>
              <a:rPr lang="en-US" altLang="ko-KR" dirty="0"/>
              <a:t>: 1234</a:t>
            </a:r>
            <a:endParaRPr lang="ko-KR" altLang="en-US" dirty="0"/>
          </a:p>
        </p:txBody>
      </p:sp>
      <p:sp>
        <p:nvSpPr>
          <p:cNvPr id="6" name="말풍선: 모서리가 둥근 사각형 5">
            <a:extLst>
              <a:ext uri="{FF2B5EF4-FFF2-40B4-BE49-F238E27FC236}">
                <a16:creationId xmlns:a16="http://schemas.microsoft.com/office/drawing/2014/main" id="{1ABC8BE4-3BC7-4810-9DAC-1C5D3FF09A4D}"/>
              </a:ext>
            </a:extLst>
          </p:cNvPr>
          <p:cNvSpPr/>
          <p:nvPr/>
        </p:nvSpPr>
        <p:spPr>
          <a:xfrm>
            <a:off x="5534048" y="2030598"/>
            <a:ext cx="1683584" cy="473308"/>
          </a:xfrm>
          <a:prstGeom prst="wedgeRoundRectCallout">
            <a:avLst>
              <a:gd name="adj1" fmla="val -42829"/>
              <a:gd name="adj2" fmla="val -77079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/>
              <a:t>[</a:t>
            </a:r>
            <a:r>
              <a:rPr lang="ko-KR" altLang="en-US" sz="1600" dirty="0"/>
              <a:t>환경설정</a:t>
            </a:r>
            <a:r>
              <a:rPr lang="en-US" altLang="ko-KR" sz="1600" dirty="0"/>
              <a:t>]</a:t>
            </a:r>
            <a:r>
              <a:rPr lang="ko-KR" altLang="en-US" sz="1600" dirty="0"/>
              <a:t>에서 </a:t>
            </a:r>
            <a:endParaRPr lang="en-US" altLang="ko-KR" sz="1600" dirty="0"/>
          </a:p>
          <a:p>
            <a:pPr algn="ctr"/>
            <a:r>
              <a:rPr lang="ko-KR" altLang="en-US" sz="1600" dirty="0"/>
              <a:t>변경 가능</a:t>
            </a:r>
          </a:p>
        </p:txBody>
      </p:sp>
    </p:spTree>
    <p:extLst>
      <p:ext uri="{BB962C8B-B14F-4D97-AF65-F5344CB8AC3E}">
        <p14:creationId xmlns:p14="http://schemas.microsoft.com/office/powerpoint/2010/main" val="9945253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1AA4523D-B3D3-4D42-9440-917C6AE1A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55" y="543850"/>
            <a:ext cx="7773741" cy="4599649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3C350C83-BE54-428E-B7CD-B3ACA7B8E3C8}"/>
              </a:ext>
            </a:extLst>
          </p:cNvPr>
          <p:cNvSpPr/>
          <p:nvPr/>
        </p:nvSpPr>
        <p:spPr>
          <a:xfrm>
            <a:off x="0" y="0"/>
            <a:ext cx="9144000" cy="587526"/>
          </a:xfrm>
          <a:prstGeom prst="rect">
            <a:avLst/>
          </a:prstGeom>
          <a:gradFill flip="none" rotWithShape="1">
            <a:gsLst>
              <a:gs pos="34000">
                <a:schemeClr val="accent6">
                  <a:lumMod val="40000"/>
                  <a:lumOff val="60000"/>
                  <a:alpha val="2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chemeClr val="bg1"/>
                </a:solidFill>
              </a:rPr>
              <a:t>     금전출납부  </a:t>
            </a:r>
            <a:r>
              <a:rPr lang="ko-KR" alt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프로그램 </a:t>
            </a:r>
            <a:r>
              <a:rPr lang="en-US" altLang="ko-K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– [Tools]</a:t>
            </a:r>
            <a:r>
              <a:rPr lang="ko-KR" alt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ko-KR" altLang="en-US" dirty="0">
                <a:solidFill>
                  <a:srgbClr val="0070C0"/>
                </a:solidFill>
              </a:rPr>
              <a:t>강사료 </a:t>
            </a:r>
            <a:r>
              <a:rPr lang="ko-KR" altLang="en-US" dirty="0" err="1">
                <a:solidFill>
                  <a:srgbClr val="0070C0"/>
                </a:solidFill>
              </a:rPr>
              <a:t>원천세</a:t>
            </a:r>
            <a:r>
              <a:rPr lang="ko-KR" altLang="en-US" dirty="0">
                <a:solidFill>
                  <a:srgbClr val="0070C0"/>
                </a:solidFill>
              </a:rPr>
              <a:t> 계산 프로그램</a:t>
            </a:r>
          </a:p>
        </p:txBody>
      </p:sp>
    </p:spTree>
    <p:extLst>
      <p:ext uri="{BB962C8B-B14F-4D97-AF65-F5344CB8AC3E}">
        <p14:creationId xmlns:p14="http://schemas.microsoft.com/office/powerpoint/2010/main" val="24224018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CADB94-FDBF-4F3C-9F0C-BF580C7E7520}"/>
              </a:ext>
            </a:extLst>
          </p:cNvPr>
          <p:cNvSpPr txBox="1"/>
          <p:nvPr/>
        </p:nvSpPr>
        <p:spPr>
          <a:xfrm>
            <a:off x="0" y="203059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spc="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감사합니다</a:t>
            </a:r>
            <a:r>
              <a:rPr lang="en-US" altLang="ko-KR" sz="2400" b="1" spc="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.</a:t>
            </a:r>
            <a:endParaRPr lang="ko-KR" altLang="en-US" sz="2400" b="1" spc="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8C259D-6590-4380-B4D0-855E00B9CB54}"/>
              </a:ext>
            </a:extLst>
          </p:cNvPr>
          <p:cNvSpPr txBox="1"/>
          <p:nvPr/>
        </p:nvSpPr>
        <p:spPr>
          <a:xfrm>
            <a:off x="4812512" y="4048796"/>
            <a:ext cx="420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문의처 </a:t>
            </a:r>
            <a:r>
              <a:rPr lang="en-US" altLang="ko-KR" dirty="0"/>
              <a:t>: </a:t>
            </a:r>
            <a:r>
              <a:rPr lang="ko-KR" altLang="en-US" dirty="0" err="1"/>
              <a:t>재무국</a:t>
            </a:r>
            <a:r>
              <a:rPr lang="ko-KR" altLang="en-US" dirty="0"/>
              <a:t> 계수부장</a:t>
            </a:r>
            <a:r>
              <a:rPr lang="en-US" altLang="ko-KR" dirty="0"/>
              <a:t> </a:t>
            </a:r>
            <a:r>
              <a:rPr lang="ko-KR" altLang="en-US" dirty="0"/>
              <a:t>이정호</a:t>
            </a:r>
            <a:r>
              <a:rPr lang="en-US" altLang="ko-KR" dirty="0"/>
              <a:t>B</a:t>
            </a:r>
            <a:r>
              <a:rPr lang="ko-KR" altLang="en-US" dirty="0"/>
              <a:t>집사</a:t>
            </a:r>
            <a:r>
              <a:rPr lang="en-US" altLang="ko-KR" dirty="0"/>
              <a:t>           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F5D0B2B-01CE-4AC9-8C92-D85033E35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8400" y="2803572"/>
            <a:ext cx="1246344" cy="121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22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>
            <a:extLst>
              <a:ext uri="{FF2B5EF4-FFF2-40B4-BE49-F238E27FC236}">
                <a16:creationId xmlns:a16="http://schemas.microsoft.com/office/drawing/2014/main" id="{1027E84F-CB3A-4382-AA26-3D10FC537171}"/>
              </a:ext>
            </a:extLst>
          </p:cNvPr>
          <p:cNvSpPr/>
          <p:nvPr/>
        </p:nvSpPr>
        <p:spPr>
          <a:xfrm>
            <a:off x="2287136" y="1092996"/>
            <a:ext cx="1984224" cy="195977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dirty="0"/>
              <a:t>장부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FB42BB-5F3D-4517-B7BD-E82A68CED545}"/>
              </a:ext>
            </a:extLst>
          </p:cNvPr>
          <p:cNvSpPr txBox="1"/>
          <p:nvPr/>
        </p:nvSpPr>
        <p:spPr>
          <a:xfrm>
            <a:off x="0" y="16663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>
                <a:solidFill>
                  <a:srgbClr val="0070C0"/>
                </a:solidFill>
              </a:rPr>
              <a:t>금전 출납</a:t>
            </a:r>
            <a:r>
              <a:rPr lang="ko-KR" altLang="en-US" sz="3600" b="1" dirty="0">
                <a:solidFill>
                  <a:srgbClr val="C00000"/>
                </a:solidFill>
              </a:rPr>
              <a:t> 삼위일체의 원리</a:t>
            </a: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ABC8BAE5-CAFE-41A9-976D-344095423109}"/>
              </a:ext>
            </a:extLst>
          </p:cNvPr>
          <p:cNvSpPr/>
          <p:nvPr/>
        </p:nvSpPr>
        <p:spPr>
          <a:xfrm>
            <a:off x="4151104" y="1032868"/>
            <a:ext cx="1984224" cy="195977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dirty="0"/>
              <a:t>통장</a:t>
            </a: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02C46681-B298-4D42-B84A-141C5F953690}"/>
              </a:ext>
            </a:extLst>
          </p:cNvPr>
          <p:cNvSpPr/>
          <p:nvPr/>
        </p:nvSpPr>
        <p:spPr>
          <a:xfrm>
            <a:off x="3219120" y="2511622"/>
            <a:ext cx="1984224" cy="195977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dirty="0"/>
              <a:t>증빙</a:t>
            </a:r>
          </a:p>
        </p:txBody>
      </p:sp>
      <p:sp>
        <p:nvSpPr>
          <p:cNvPr id="10" name="말풍선: 모서리가 둥근 사각형 9">
            <a:extLst>
              <a:ext uri="{FF2B5EF4-FFF2-40B4-BE49-F238E27FC236}">
                <a16:creationId xmlns:a16="http://schemas.microsoft.com/office/drawing/2014/main" id="{3EA01839-AC5F-4422-AD4C-5C03B81603E6}"/>
              </a:ext>
            </a:extLst>
          </p:cNvPr>
          <p:cNvSpPr/>
          <p:nvPr/>
        </p:nvSpPr>
        <p:spPr>
          <a:xfrm>
            <a:off x="5654304" y="3212553"/>
            <a:ext cx="2104480" cy="403055"/>
          </a:xfrm>
          <a:prstGeom prst="wedgeRoundRectCallout">
            <a:avLst>
              <a:gd name="adj1" fmla="val -65455"/>
              <a:gd name="adj2" fmla="val 1696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수입</a:t>
            </a:r>
            <a:r>
              <a:rPr lang="en-US" altLang="ko-KR" dirty="0"/>
              <a:t>/</a:t>
            </a:r>
            <a:r>
              <a:rPr lang="ko-KR" altLang="en-US" dirty="0"/>
              <a:t>지출 결의서</a:t>
            </a:r>
          </a:p>
        </p:txBody>
      </p:sp>
      <p:sp>
        <p:nvSpPr>
          <p:cNvPr id="11" name="말풍선: 모서리가 둥근 사각형 10">
            <a:extLst>
              <a:ext uri="{FF2B5EF4-FFF2-40B4-BE49-F238E27FC236}">
                <a16:creationId xmlns:a16="http://schemas.microsoft.com/office/drawing/2014/main" id="{C0C3D9BB-F571-495D-8D17-DB5D117DCF52}"/>
              </a:ext>
            </a:extLst>
          </p:cNvPr>
          <p:cNvSpPr/>
          <p:nvPr/>
        </p:nvSpPr>
        <p:spPr>
          <a:xfrm>
            <a:off x="5654304" y="3707577"/>
            <a:ext cx="2104480" cy="403055"/>
          </a:xfrm>
          <a:prstGeom prst="wedgeRoundRectCallout">
            <a:avLst>
              <a:gd name="adj1" fmla="val -61537"/>
              <a:gd name="adj2" fmla="val -3882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영수증</a:t>
            </a:r>
            <a:r>
              <a:rPr lang="en-US" altLang="ko-KR" dirty="0"/>
              <a:t>(</a:t>
            </a:r>
            <a:r>
              <a:rPr lang="ko-KR" altLang="en-US" dirty="0"/>
              <a:t>카드전표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12" name="말풍선: 모서리가 둥근 사각형 11">
            <a:extLst>
              <a:ext uri="{FF2B5EF4-FFF2-40B4-BE49-F238E27FC236}">
                <a16:creationId xmlns:a16="http://schemas.microsoft.com/office/drawing/2014/main" id="{CDD84B4A-AA10-45E1-8EFD-3D16CAA4FB56}"/>
              </a:ext>
            </a:extLst>
          </p:cNvPr>
          <p:cNvSpPr/>
          <p:nvPr/>
        </p:nvSpPr>
        <p:spPr>
          <a:xfrm>
            <a:off x="5654304" y="4202601"/>
            <a:ext cx="2104480" cy="403055"/>
          </a:xfrm>
          <a:prstGeom prst="wedgeRoundRectCallout">
            <a:avLst>
              <a:gd name="adj1" fmla="val -61181"/>
              <a:gd name="adj2" fmla="val -5370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수령증</a:t>
            </a:r>
          </a:p>
        </p:txBody>
      </p:sp>
      <p:sp>
        <p:nvSpPr>
          <p:cNvPr id="9" name="말풍선: 모서리가 둥근 사각형 8">
            <a:extLst>
              <a:ext uri="{FF2B5EF4-FFF2-40B4-BE49-F238E27FC236}">
                <a16:creationId xmlns:a16="http://schemas.microsoft.com/office/drawing/2014/main" id="{6C8922AF-1C6D-42D3-A706-EB58FE55D289}"/>
              </a:ext>
            </a:extLst>
          </p:cNvPr>
          <p:cNvSpPr/>
          <p:nvPr/>
        </p:nvSpPr>
        <p:spPr>
          <a:xfrm>
            <a:off x="1024447" y="1433638"/>
            <a:ext cx="1274463" cy="403055"/>
          </a:xfrm>
          <a:prstGeom prst="wedgeRoundRectCallout">
            <a:avLst>
              <a:gd name="adj1" fmla="val 59438"/>
              <a:gd name="adj2" fmla="val 2625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수기장부</a:t>
            </a:r>
          </a:p>
        </p:txBody>
      </p:sp>
      <p:sp>
        <p:nvSpPr>
          <p:cNvPr id="13" name="말풍선: 모서리가 둥근 사각형 12">
            <a:extLst>
              <a:ext uri="{FF2B5EF4-FFF2-40B4-BE49-F238E27FC236}">
                <a16:creationId xmlns:a16="http://schemas.microsoft.com/office/drawing/2014/main" id="{F7131A8A-2D21-45C3-AC99-ECA9B1D930CA}"/>
              </a:ext>
            </a:extLst>
          </p:cNvPr>
          <p:cNvSpPr/>
          <p:nvPr/>
        </p:nvSpPr>
        <p:spPr>
          <a:xfrm>
            <a:off x="1024447" y="1915200"/>
            <a:ext cx="1274463" cy="403055"/>
          </a:xfrm>
          <a:prstGeom prst="wedgeRoundRectCallout">
            <a:avLst>
              <a:gd name="adj1" fmla="val 61202"/>
              <a:gd name="adj2" fmla="val 952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전산장부</a:t>
            </a:r>
          </a:p>
        </p:txBody>
      </p:sp>
      <p:sp>
        <p:nvSpPr>
          <p:cNvPr id="14" name="말풍선: 모서리가 둥근 사각형 13">
            <a:extLst>
              <a:ext uri="{FF2B5EF4-FFF2-40B4-BE49-F238E27FC236}">
                <a16:creationId xmlns:a16="http://schemas.microsoft.com/office/drawing/2014/main" id="{CB1E5A1E-29DE-4539-93BA-AF31C771C6E7}"/>
              </a:ext>
            </a:extLst>
          </p:cNvPr>
          <p:cNvSpPr/>
          <p:nvPr/>
        </p:nvSpPr>
        <p:spPr>
          <a:xfrm>
            <a:off x="6109365" y="1433638"/>
            <a:ext cx="1274463" cy="403055"/>
          </a:xfrm>
          <a:prstGeom prst="wedgeRoundRectCallout">
            <a:avLst>
              <a:gd name="adj1" fmla="val -61710"/>
              <a:gd name="adj2" fmla="val 3555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거래내역</a:t>
            </a:r>
          </a:p>
        </p:txBody>
      </p:sp>
      <p:sp>
        <p:nvSpPr>
          <p:cNvPr id="15" name="말풍선: 모서리가 둥근 사각형 14">
            <a:extLst>
              <a:ext uri="{FF2B5EF4-FFF2-40B4-BE49-F238E27FC236}">
                <a16:creationId xmlns:a16="http://schemas.microsoft.com/office/drawing/2014/main" id="{CCE80BF6-CCC6-4D0C-B3B0-694C10FF688A}"/>
              </a:ext>
            </a:extLst>
          </p:cNvPr>
          <p:cNvSpPr/>
          <p:nvPr/>
        </p:nvSpPr>
        <p:spPr>
          <a:xfrm>
            <a:off x="6109365" y="1903198"/>
            <a:ext cx="1274463" cy="403055"/>
          </a:xfrm>
          <a:prstGeom prst="wedgeRoundRectCallout">
            <a:avLst>
              <a:gd name="adj1" fmla="val -61710"/>
              <a:gd name="adj2" fmla="val 3555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잔액증명</a:t>
            </a:r>
          </a:p>
        </p:txBody>
      </p:sp>
    </p:spTree>
    <p:extLst>
      <p:ext uri="{BB962C8B-B14F-4D97-AF65-F5344CB8AC3E}">
        <p14:creationId xmlns:p14="http://schemas.microsoft.com/office/powerpoint/2010/main" val="299841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10" grpId="0" animBg="1"/>
      <p:bldP spid="11" grpId="0" animBg="1"/>
      <p:bldP spid="12" grpId="0" animBg="1"/>
      <p:bldP spid="9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0"/>
            <a:ext cx="9144000" cy="587526"/>
          </a:xfrm>
          <a:prstGeom prst="rect">
            <a:avLst/>
          </a:prstGeom>
          <a:gradFill flip="none" rotWithShape="1">
            <a:gsLst>
              <a:gs pos="34000">
                <a:schemeClr val="accent6">
                  <a:lumMod val="40000"/>
                  <a:lumOff val="60000"/>
                  <a:alpha val="2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chemeClr val="bg1"/>
                </a:solidFill>
              </a:rPr>
              <a:t>     금전출납부 데이터베이스 프로그램 </a:t>
            </a:r>
            <a:r>
              <a:rPr lang="en-US" altLang="ko-KR" dirty="0">
                <a:solidFill>
                  <a:schemeClr val="bg1"/>
                </a:solidFill>
              </a:rPr>
              <a:t>– </a:t>
            </a:r>
            <a:r>
              <a:rPr lang="ko-KR" altLang="en-US" dirty="0">
                <a:solidFill>
                  <a:schemeClr val="bg1"/>
                </a:solidFill>
              </a:rPr>
              <a:t>초기화면</a:t>
            </a:r>
            <a:r>
              <a:rPr lang="en-US" altLang="ko-K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D261F20-3DD6-4119-9D09-82FA1476D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28" y="594622"/>
            <a:ext cx="5591904" cy="4548878"/>
          </a:xfrm>
          <a:prstGeom prst="rect">
            <a:avLst/>
          </a:prstGeom>
        </p:spPr>
      </p:pic>
      <p:sp>
        <p:nvSpPr>
          <p:cNvPr id="5" name="사각형: 모서리가 접힌 도형 4">
            <a:extLst>
              <a:ext uri="{FF2B5EF4-FFF2-40B4-BE49-F238E27FC236}">
                <a16:creationId xmlns:a16="http://schemas.microsoft.com/office/drawing/2014/main" id="{35C92AB0-1AA0-491D-B7FA-95A82FF8285F}"/>
              </a:ext>
            </a:extLst>
          </p:cNvPr>
          <p:cNvSpPr/>
          <p:nvPr/>
        </p:nvSpPr>
        <p:spPr>
          <a:xfrm>
            <a:off x="5714432" y="611087"/>
            <a:ext cx="3407673" cy="3764503"/>
          </a:xfrm>
          <a:prstGeom prst="foldedCorner">
            <a:avLst/>
          </a:prstGeom>
          <a:gradFill flip="none" rotWithShape="1">
            <a:gsLst>
              <a:gs pos="2000">
                <a:schemeClr val="bg1"/>
              </a:gs>
              <a:gs pos="46000">
                <a:srgbClr val="FFFF00">
                  <a:alpha val="76000"/>
                </a:srgb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1C8A44-7261-4ED2-BE57-9CEC01F9BDA6}"/>
              </a:ext>
            </a:extLst>
          </p:cNvPr>
          <p:cNvSpPr txBox="1"/>
          <p:nvPr/>
        </p:nvSpPr>
        <p:spPr>
          <a:xfrm>
            <a:off x="5714432" y="2207341"/>
            <a:ext cx="31174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2000" b="1" dirty="0" err="1"/>
              <a:t>DataBase</a:t>
            </a:r>
            <a:r>
              <a:rPr lang="ko-KR" altLang="en-US" sz="2000" b="1" dirty="0"/>
              <a:t> </a:t>
            </a:r>
            <a:r>
              <a:rPr lang="en-US" altLang="ko-KR" sz="2000" b="1" dirty="0" err="1"/>
              <a:t>Prggram</a:t>
            </a:r>
            <a:endParaRPr lang="en-US" altLang="ko-KR" sz="2000" b="1" dirty="0"/>
          </a:p>
          <a:p>
            <a:endParaRPr lang="en-US" altLang="ko-KR" sz="1400" dirty="0"/>
          </a:p>
          <a:p>
            <a:endParaRPr lang="en-US" altLang="ko-KR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/>
              <a:t>Excel</a:t>
            </a:r>
            <a:r>
              <a:rPr lang="ko-KR" altLang="en-US" dirty="0"/>
              <a:t>이 아닙니다</a:t>
            </a:r>
            <a:r>
              <a:rPr lang="en-US" altLang="ko-KR" dirty="0"/>
              <a:t>.</a:t>
            </a:r>
            <a:r>
              <a:rPr lang="ko-KR" altLang="en-US" dirty="0" err="1"/>
              <a:t>ㅋ</a:t>
            </a:r>
            <a:r>
              <a:rPr lang="en-US" altLang="ko-KR" dirty="0"/>
              <a:t>.</a:t>
            </a:r>
          </a:p>
          <a:p>
            <a:endParaRPr lang="en-US" altLang="ko-KR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403C5A97-612D-4EE0-ACBD-5EF8AED97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2900772"/>
            <a:ext cx="7600950" cy="17145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3A009E1E-B958-4795-BC94-15BA0FC2CA3C}"/>
              </a:ext>
            </a:extLst>
          </p:cNvPr>
          <p:cNvSpPr/>
          <p:nvPr/>
        </p:nvSpPr>
        <p:spPr>
          <a:xfrm>
            <a:off x="0" y="0"/>
            <a:ext cx="9144000" cy="587526"/>
          </a:xfrm>
          <a:prstGeom prst="rect">
            <a:avLst/>
          </a:prstGeom>
          <a:gradFill flip="none" rotWithShape="1">
            <a:gsLst>
              <a:gs pos="34000">
                <a:schemeClr val="accent6">
                  <a:lumMod val="40000"/>
                  <a:lumOff val="60000"/>
                  <a:alpha val="2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chemeClr val="bg1"/>
                </a:solidFill>
              </a:rPr>
              <a:t>     금전출납부 데이터베이스 프로그램 </a:t>
            </a:r>
            <a:r>
              <a:rPr lang="en-US" altLang="ko-KR" dirty="0">
                <a:solidFill>
                  <a:schemeClr val="bg1"/>
                </a:solidFill>
              </a:rPr>
              <a:t>– 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[ </a:t>
            </a:r>
            <a:r>
              <a:rPr lang="ko-KR" altLang="en-US" dirty="0">
                <a:solidFill>
                  <a:schemeClr val="accent6">
                    <a:lumMod val="75000"/>
                  </a:schemeClr>
                </a:solidFill>
              </a:rPr>
              <a:t>프로그램의 설치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]  </a:t>
            </a:r>
            <a:endParaRPr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C448DA-4C1D-4ABE-8183-4663CC29992C}"/>
              </a:ext>
            </a:extLst>
          </p:cNvPr>
          <p:cNvSpPr txBox="1"/>
          <p:nvPr/>
        </p:nvSpPr>
        <p:spPr>
          <a:xfrm>
            <a:off x="242784" y="1162079"/>
            <a:ext cx="80571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dirty="0"/>
              <a:t>교회 홈페이지 </a:t>
            </a:r>
            <a:r>
              <a:rPr lang="en-US" altLang="ko-KR" dirty="0"/>
              <a:t>[</a:t>
            </a:r>
            <a:r>
              <a:rPr lang="ko-KR" altLang="en-US" dirty="0"/>
              <a:t>교회소개</a:t>
            </a:r>
            <a:r>
              <a:rPr lang="en-US" altLang="ko-KR" dirty="0"/>
              <a:t>/</a:t>
            </a:r>
            <a:r>
              <a:rPr lang="ko-KR" altLang="en-US" dirty="0"/>
              <a:t>자료실</a:t>
            </a:r>
            <a:r>
              <a:rPr lang="en-US" altLang="ko-KR" dirty="0"/>
              <a:t>]</a:t>
            </a:r>
            <a:r>
              <a:rPr lang="ko-KR" altLang="en-US" dirty="0"/>
              <a:t>에서 프로그램 다운로드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  - </a:t>
            </a:r>
            <a:r>
              <a:rPr lang="ko-KR" altLang="en-US" dirty="0"/>
              <a:t>파일명 </a:t>
            </a:r>
            <a:r>
              <a:rPr lang="en-US" altLang="ko-KR" dirty="0"/>
              <a:t>: ccb2020.zip</a:t>
            </a:r>
          </a:p>
          <a:p>
            <a:r>
              <a:rPr lang="en-US" altLang="ko-KR" dirty="0"/>
              <a:t>   - </a:t>
            </a:r>
            <a:r>
              <a:rPr lang="ko-KR" altLang="en-US" dirty="0"/>
              <a:t>다운로드 위치 </a:t>
            </a:r>
            <a:r>
              <a:rPr lang="en-US" altLang="ko-KR" dirty="0"/>
              <a:t>: </a:t>
            </a:r>
            <a:r>
              <a:rPr lang="ko-KR" altLang="en-US" dirty="0"/>
              <a:t>바탕화면 또는 자신이 원하는 위치</a:t>
            </a:r>
            <a:r>
              <a:rPr lang="en-US" altLang="ko-KR" dirty="0"/>
              <a:t>,</a:t>
            </a:r>
          </a:p>
          <a:p>
            <a:r>
              <a:rPr lang="en-US" altLang="ko-KR" dirty="0"/>
              <a:t>                          USB</a:t>
            </a:r>
            <a:r>
              <a:rPr lang="ko-KR" altLang="en-US" dirty="0"/>
              <a:t>에도 설치 가능</a:t>
            </a:r>
            <a:endParaRPr lang="en-US" altLang="ko-KR" dirty="0"/>
          </a:p>
          <a:p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dirty="0"/>
              <a:t>압축파일 압축풀기를 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  - </a:t>
            </a:r>
            <a:r>
              <a:rPr lang="ko-KR" altLang="en-US" dirty="0"/>
              <a:t>아래와 같이 되도록 </a:t>
            </a:r>
            <a:r>
              <a:rPr lang="en-US" altLang="ko-KR" dirty="0"/>
              <a:t>“</a:t>
            </a:r>
            <a:r>
              <a:rPr lang="ko-KR" altLang="en-US" dirty="0"/>
              <a:t>폴더 단위</a:t>
            </a:r>
            <a:r>
              <a:rPr lang="en-US" altLang="ko-KR" dirty="0"/>
              <a:t>”</a:t>
            </a:r>
            <a:r>
              <a:rPr lang="ko-KR" altLang="en-US" dirty="0"/>
              <a:t>로 압축풀기를 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0F1E1FF-A2C1-40B4-8854-973787CFE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08" y="3394578"/>
            <a:ext cx="1295400" cy="16002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3D663A10-3662-4951-A02A-85C1AC7E88CB}"/>
              </a:ext>
            </a:extLst>
          </p:cNvPr>
          <p:cNvSpPr/>
          <p:nvPr/>
        </p:nvSpPr>
        <p:spPr>
          <a:xfrm>
            <a:off x="3886548" y="759346"/>
            <a:ext cx="4413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rgbClr val="0000FF"/>
                </a:solidFill>
              </a:rPr>
              <a:t>https://</a:t>
            </a:r>
            <a:r>
              <a:rPr lang="en-US" altLang="ko-KR" dirty="0">
                <a:solidFill>
                  <a:srgbClr val="0000FF"/>
                </a:solidFill>
              </a:rPr>
              <a:t>happymaker.or.kr/Board/Index/16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6" name="말풍선: 모서리가 둥근 사각형 5">
            <a:extLst>
              <a:ext uri="{FF2B5EF4-FFF2-40B4-BE49-F238E27FC236}">
                <a16:creationId xmlns:a16="http://schemas.microsoft.com/office/drawing/2014/main" id="{547F49F9-064D-4523-9F6C-EC8C58A7A90E}"/>
              </a:ext>
            </a:extLst>
          </p:cNvPr>
          <p:cNvSpPr/>
          <p:nvPr/>
        </p:nvSpPr>
        <p:spPr>
          <a:xfrm>
            <a:off x="119699" y="828038"/>
            <a:ext cx="2888973" cy="300640"/>
          </a:xfrm>
          <a:prstGeom prst="wedgeRoundRectCallout">
            <a:avLst>
              <a:gd name="adj1" fmla="val -33384"/>
              <a:gd name="adj2" fmla="val 72988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프로그램 받기</a:t>
            </a:r>
            <a:r>
              <a:rPr lang="en-US" altLang="ko-KR" dirty="0"/>
              <a:t>(Download)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27FAB31-96FB-4ADD-B75E-E6D06FE374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248" y="1162079"/>
            <a:ext cx="1198339" cy="122930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27388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03263108-7DA2-41E1-B2FA-A0F35EA82962}"/>
              </a:ext>
            </a:extLst>
          </p:cNvPr>
          <p:cNvGrpSpPr/>
          <p:nvPr/>
        </p:nvGrpSpPr>
        <p:grpSpPr>
          <a:xfrm>
            <a:off x="147637" y="587527"/>
            <a:ext cx="8860774" cy="4527398"/>
            <a:chOff x="147637" y="28575"/>
            <a:chExt cx="8860774" cy="5086350"/>
          </a:xfrm>
        </p:grpSpPr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7F55B745-8B8F-40C3-BE60-2E51BC3C0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7637" y="28575"/>
              <a:ext cx="8848725" cy="5086350"/>
            </a:xfrm>
            <a:prstGeom prst="rect">
              <a:avLst/>
            </a:prstGeom>
          </p:spPr>
        </p:pic>
        <p:sp>
          <p:nvSpPr>
            <p:cNvPr id="3" name="말풍선: 사각형 2">
              <a:extLst>
                <a:ext uri="{FF2B5EF4-FFF2-40B4-BE49-F238E27FC236}">
                  <a16:creationId xmlns:a16="http://schemas.microsoft.com/office/drawing/2014/main" id="{9C3BADD6-F6B9-443D-AB56-F2B8C102E06D}"/>
                </a:ext>
              </a:extLst>
            </p:cNvPr>
            <p:cNvSpPr/>
            <p:nvPr/>
          </p:nvSpPr>
          <p:spPr>
            <a:xfrm>
              <a:off x="2982840" y="2752134"/>
              <a:ext cx="2551208" cy="601280"/>
            </a:xfrm>
            <a:prstGeom prst="wedgeRectCallout">
              <a:avLst>
                <a:gd name="adj1" fmla="val -1443"/>
                <a:gd name="adj2" fmla="val 6828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cCb2020.exe</a:t>
              </a:r>
              <a:r>
                <a:rPr lang="ko-KR" altLang="en-US" dirty="0"/>
                <a:t> 더블클릭</a:t>
              </a:r>
              <a:endParaRPr lang="en-US" altLang="ko-KR" dirty="0"/>
            </a:p>
            <a:p>
              <a:pPr algn="ctr"/>
              <a:r>
                <a:rPr lang="ko-KR" altLang="en-US" dirty="0"/>
                <a:t>하여 실행</a:t>
              </a:r>
            </a:p>
          </p:txBody>
        </p:sp>
        <p:sp>
          <p:nvSpPr>
            <p:cNvPr id="4" name="말풍선: 사각형 3">
              <a:extLst>
                <a:ext uri="{FF2B5EF4-FFF2-40B4-BE49-F238E27FC236}">
                  <a16:creationId xmlns:a16="http://schemas.microsoft.com/office/drawing/2014/main" id="{1EF8154A-9AFE-466F-88C5-1E54962956F5}"/>
                </a:ext>
              </a:extLst>
            </p:cNvPr>
            <p:cNvSpPr/>
            <p:nvPr/>
          </p:nvSpPr>
          <p:spPr>
            <a:xfrm>
              <a:off x="2587776" y="106502"/>
              <a:ext cx="5712160" cy="420896"/>
            </a:xfrm>
            <a:prstGeom prst="wedgeRectCallout">
              <a:avLst>
                <a:gd name="adj1" fmla="val -52997"/>
                <a:gd name="adj2" fmla="val -8648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폴더이름은 </a:t>
              </a:r>
              <a:r>
                <a:rPr lang="ko-KR" altLang="en-US" dirty="0" err="1"/>
                <a:t>변경가능합니다만</a:t>
              </a:r>
              <a:r>
                <a:rPr lang="en-US" altLang="ko-KR" dirty="0"/>
                <a:t>, </a:t>
              </a:r>
              <a:r>
                <a:rPr lang="ko-KR" altLang="en-US" dirty="0"/>
                <a:t>가능화면 </a:t>
              </a:r>
              <a:r>
                <a:rPr lang="en-US" altLang="ko-KR" dirty="0"/>
                <a:t>ccb2020</a:t>
              </a:r>
              <a:r>
                <a:rPr lang="ko-KR" altLang="en-US" dirty="0"/>
                <a:t>으로</a:t>
              </a:r>
            </a:p>
          </p:txBody>
        </p:sp>
        <p:sp>
          <p:nvSpPr>
            <p:cNvPr id="5" name="말풍선: 사각형 4">
              <a:extLst>
                <a:ext uri="{FF2B5EF4-FFF2-40B4-BE49-F238E27FC236}">
                  <a16:creationId xmlns:a16="http://schemas.microsoft.com/office/drawing/2014/main" id="{D87C626D-2591-4CA6-9650-0DAE2122DD21}"/>
                </a:ext>
              </a:extLst>
            </p:cNvPr>
            <p:cNvSpPr/>
            <p:nvPr/>
          </p:nvSpPr>
          <p:spPr>
            <a:xfrm>
              <a:off x="5906865" y="2540130"/>
              <a:ext cx="3101546" cy="1294308"/>
            </a:xfrm>
            <a:prstGeom prst="wedgeRectCallout">
              <a:avLst>
                <a:gd name="adj1" fmla="val -32068"/>
                <a:gd name="adj2" fmla="val 70112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/>
                <a:t>윈도우 탐색기 보고</a:t>
              </a:r>
              <a:endParaRPr lang="en-US" altLang="ko-KR" sz="1600" dirty="0"/>
            </a:p>
            <a:p>
              <a:pPr algn="ctr"/>
              <a:r>
                <a:rPr lang="ko-KR" altLang="en-US" sz="1600" dirty="0"/>
                <a:t>설정에 따라 </a:t>
              </a:r>
              <a:r>
                <a:rPr lang="ko-KR" altLang="en-US" sz="1600" dirty="0">
                  <a:solidFill>
                    <a:srgbClr val="FF0000"/>
                  </a:solidFill>
                </a:rPr>
                <a:t>확장자 </a:t>
              </a:r>
              <a:r>
                <a:rPr lang="en-US" altLang="ko-KR" sz="1600" dirty="0">
                  <a:solidFill>
                    <a:srgbClr val="FF0000"/>
                  </a:solidFill>
                </a:rPr>
                <a:t>exe </a:t>
              </a:r>
              <a:r>
                <a:rPr lang="ko-KR" altLang="en-US" sz="1600" dirty="0">
                  <a:solidFill>
                    <a:srgbClr val="FF0000"/>
                  </a:solidFill>
                </a:rPr>
                <a:t>가 </a:t>
              </a:r>
              <a:endParaRPr lang="en-US" altLang="ko-KR" sz="1600" dirty="0">
                <a:solidFill>
                  <a:srgbClr val="FF0000"/>
                </a:solidFill>
              </a:endParaRPr>
            </a:p>
            <a:p>
              <a:pPr algn="ctr"/>
              <a:r>
                <a:rPr lang="ko-KR" altLang="en-US" sz="1600" dirty="0">
                  <a:solidFill>
                    <a:srgbClr val="FF0000"/>
                  </a:solidFill>
                </a:rPr>
                <a:t>안 보일때</a:t>
              </a:r>
              <a:r>
                <a:rPr lang="ko-KR" altLang="en-US" sz="1600" dirty="0"/>
                <a:t>는 응용프로그램이</a:t>
              </a:r>
              <a:endParaRPr lang="en-US" altLang="ko-KR" sz="1600" dirty="0"/>
            </a:p>
            <a:p>
              <a:pPr algn="ctr"/>
              <a:r>
                <a:rPr lang="en-US" altLang="ko-KR" sz="1600" dirty="0"/>
                <a:t>Exe </a:t>
              </a:r>
              <a:r>
                <a:rPr lang="ko-KR" altLang="en-US" sz="1600" dirty="0"/>
                <a:t>실행파일 입니다</a:t>
              </a:r>
              <a:r>
                <a:rPr lang="en-US" altLang="ko-KR" sz="1600" dirty="0"/>
                <a:t>.</a:t>
              </a:r>
              <a:endParaRPr lang="ko-KR" altLang="en-US" sz="1600" dirty="0"/>
            </a:p>
          </p:txBody>
        </p:sp>
        <p:sp>
          <p:nvSpPr>
            <p:cNvPr id="6" name="말풍선: 사각형 5">
              <a:extLst>
                <a:ext uri="{FF2B5EF4-FFF2-40B4-BE49-F238E27FC236}">
                  <a16:creationId xmlns:a16="http://schemas.microsoft.com/office/drawing/2014/main" id="{99C4FE39-ABD2-4BDD-8BE7-7B0D6E5AF8E3}"/>
                </a:ext>
              </a:extLst>
            </p:cNvPr>
            <p:cNvSpPr/>
            <p:nvPr/>
          </p:nvSpPr>
          <p:spPr>
            <a:xfrm>
              <a:off x="242784" y="3052774"/>
              <a:ext cx="1743712" cy="300640"/>
            </a:xfrm>
            <a:prstGeom prst="wedgeRectCallout">
              <a:avLst>
                <a:gd name="adj1" fmla="val -2168"/>
                <a:gd name="adj2" fmla="val 70773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돈봉투 아이콘</a:t>
              </a:r>
            </a:p>
          </p:txBody>
        </p:sp>
      </p:grpSp>
      <p:sp>
        <p:nvSpPr>
          <p:cNvPr id="8" name="직사각형 7">
            <a:extLst>
              <a:ext uri="{FF2B5EF4-FFF2-40B4-BE49-F238E27FC236}">
                <a16:creationId xmlns:a16="http://schemas.microsoft.com/office/drawing/2014/main" id="{271B0D2B-5AF0-4952-B622-9793BCD894C4}"/>
              </a:ext>
            </a:extLst>
          </p:cNvPr>
          <p:cNvSpPr/>
          <p:nvPr/>
        </p:nvSpPr>
        <p:spPr>
          <a:xfrm>
            <a:off x="0" y="0"/>
            <a:ext cx="9144000" cy="587526"/>
          </a:xfrm>
          <a:prstGeom prst="rect">
            <a:avLst/>
          </a:prstGeom>
          <a:gradFill flip="none" rotWithShape="1">
            <a:gsLst>
              <a:gs pos="34000">
                <a:schemeClr val="accent6">
                  <a:lumMod val="40000"/>
                  <a:lumOff val="60000"/>
                  <a:alpha val="2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chemeClr val="bg1"/>
                </a:solidFill>
              </a:rPr>
              <a:t>     금전출납부 데이터베이스 프로그램 </a:t>
            </a:r>
            <a:r>
              <a:rPr lang="en-US" altLang="ko-KR" dirty="0">
                <a:solidFill>
                  <a:schemeClr val="bg1"/>
                </a:solidFill>
              </a:rPr>
              <a:t>– 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[ </a:t>
            </a:r>
            <a:r>
              <a:rPr lang="ko-KR" altLang="en-US" dirty="0">
                <a:solidFill>
                  <a:schemeClr val="accent6">
                    <a:lumMod val="75000"/>
                  </a:schemeClr>
                </a:solidFill>
              </a:rPr>
              <a:t>프로그램의 실행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]  </a:t>
            </a:r>
            <a:endParaRPr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682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log.kakaocdn.net/dn/4jd0q/btqFRAOvzIy/Fx5u53AbbB6HOKadZLVN8k/img.png">
            <a:extLst>
              <a:ext uri="{FF2B5EF4-FFF2-40B4-BE49-F238E27FC236}">
                <a16:creationId xmlns:a16="http://schemas.microsoft.com/office/drawing/2014/main" id="{B37F8DFE-58CF-45C5-8AC9-59251BE59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40" y="650588"/>
            <a:ext cx="4269087" cy="432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B5CCFAF7-3BD0-478D-B40A-0ED365E26D9A}"/>
              </a:ext>
            </a:extLst>
          </p:cNvPr>
          <p:cNvSpPr/>
          <p:nvPr/>
        </p:nvSpPr>
        <p:spPr>
          <a:xfrm>
            <a:off x="0" y="0"/>
            <a:ext cx="9144000" cy="587526"/>
          </a:xfrm>
          <a:prstGeom prst="rect">
            <a:avLst/>
          </a:prstGeom>
          <a:gradFill flip="none" rotWithShape="1">
            <a:gsLst>
              <a:gs pos="34000">
                <a:schemeClr val="accent6">
                  <a:lumMod val="40000"/>
                  <a:lumOff val="60000"/>
                  <a:alpha val="2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chemeClr val="bg1"/>
                </a:solidFill>
              </a:rPr>
              <a:t>     금전출납부 데이터베이스 프로그램 </a:t>
            </a:r>
            <a:r>
              <a:rPr lang="en-US" altLang="ko-KR" dirty="0">
                <a:solidFill>
                  <a:schemeClr val="bg1"/>
                </a:solidFill>
              </a:rPr>
              <a:t>– 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[ </a:t>
            </a:r>
            <a:r>
              <a:rPr lang="ko-KR" altLang="en-US" dirty="0">
                <a:solidFill>
                  <a:schemeClr val="accent6">
                    <a:lumMod val="75000"/>
                  </a:schemeClr>
                </a:solidFill>
              </a:rPr>
              <a:t>프로그램의 실행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]  </a:t>
            </a:r>
            <a:endParaRPr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498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95895FD-12A0-4D5B-B9CF-E37F2B198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84" y="593078"/>
            <a:ext cx="6433696" cy="45069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9D2230A6-7859-4CF5-8A40-D2C6B762B7F3}"/>
              </a:ext>
            </a:extLst>
          </p:cNvPr>
          <p:cNvSpPr/>
          <p:nvPr/>
        </p:nvSpPr>
        <p:spPr>
          <a:xfrm>
            <a:off x="0" y="0"/>
            <a:ext cx="9144000" cy="587526"/>
          </a:xfrm>
          <a:prstGeom prst="rect">
            <a:avLst/>
          </a:prstGeom>
          <a:gradFill flip="none" rotWithShape="1">
            <a:gsLst>
              <a:gs pos="34000">
                <a:schemeClr val="accent6">
                  <a:lumMod val="40000"/>
                  <a:lumOff val="60000"/>
                  <a:alpha val="2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chemeClr val="bg1"/>
                </a:solidFill>
              </a:rPr>
              <a:t>     금전출납부 데이터베이스 프로그램 </a:t>
            </a:r>
            <a:r>
              <a:rPr lang="en-US" altLang="ko-KR" dirty="0">
                <a:solidFill>
                  <a:schemeClr val="bg1"/>
                </a:solidFill>
              </a:rPr>
              <a:t>– 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[ </a:t>
            </a:r>
            <a:r>
              <a:rPr lang="ko-KR" altLang="en-US" dirty="0">
                <a:solidFill>
                  <a:schemeClr val="accent6">
                    <a:lumMod val="75000"/>
                  </a:schemeClr>
                </a:solidFill>
              </a:rPr>
              <a:t>사용설명서 보기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]  </a:t>
            </a:r>
            <a:endParaRPr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196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2460</TotalTime>
  <Words>937</Words>
  <Application>Microsoft Office PowerPoint</Application>
  <PresentationFormat>화면 슬라이드 쇼(16:9)</PresentationFormat>
  <Paragraphs>197</Paragraphs>
  <Slides>39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39</vt:i4>
      </vt:variant>
    </vt:vector>
  </HeadingPairs>
  <TitlesOfParts>
    <vt:vector size="47" baseType="lpstr">
      <vt:lpstr>Apple SD Gothic Neo</vt:lpstr>
      <vt:lpstr>맑은 고딕</vt:lpstr>
      <vt:lpstr>한컴 말랑말랑 Bold</vt:lpstr>
      <vt:lpstr>휴먼둥근헤드라인</vt:lpstr>
      <vt:lpstr>Arial</vt:lpstr>
      <vt:lpstr>Wingdings</vt:lpstr>
      <vt:lpstr>Office 테마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AceDB</dc:creator>
  <cp:lastModifiedBy>Dolsoft</cp:lastModifiedBy>
  <cp:revision>128</cp:revision>
  <cp:lastPrinted>2022-06-03T10:12:06Z</cp:lastPrinted>
  <dcterms:created xsi:type="dcterms:W3CDTF">2016-11-18T09:32:05Z</dcterms:created>
  <dcterms:modified xsi:type="dcterms:W3CDTF">2024-01-25T23:17:01Z</dcterms:modified>
</cp:coreProperties>
</file>