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0"/>
  </p:notesMasterIdLst>
  <p:sldIdLst>
    <p:sldId id="294" r:id="rId4"/>
    <p:sldId id="329" r:id="rId5"/>
    <p:sldId id="331" r:id="rId6"/>
    <p:sldId id="257" r:id="rId7"/>
    <p:sldId id="324" r:id="rId8"/>
    <p:sldId id="325" r:id="rId9"/>
    <p:sldId id="327" r:id="rId10"/>
    <p:sldId id="328" r:id="rId11"/>
    <p:sldId id="258" r:id="rId12"/>
    <p:sldId id="330" r:id="rId13"/>
    <p:sldId id="264" r:id="rId14"/>
    <p:sldId id="265" r:id="rId15"/>
    <p:sldId id="322" r:id="rId16"/>
    <p:sldId id="317" r:id="rId17"/>
    <p:sldId id="316" r:id="rId18"/>
    <p:sldId id="323" r:id="rId19"/>
    <p:sldId id="319" r:id="rId20"/>
    <p:sldId id="318" r:id="rId21"/>
    <p:sldId id="260" r:id="rId22"/>
    <p:sldId id="332" r:id="rId23"/>
    <p:sldId id="333" r:id="rId24"/>
    <p:sldId id="261" r:id="rId25"/>
    <p:sldId id="262" r:id="rId26"/>
    <p:sldId id="263" r:id="rId27"/>
    <p:sldId id="256" r:id="rId28"/>
    <p:sldId id="326" r:id="rId29"/>
  </p:sldIdLst>
  <p:sldSz cx="12192000" cy="6858000"/>
  <p:notesSz cx="7315200" cy="9601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FE9B139-A42C-4E30-8AB4-7E8ADF4F1431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E1108-A01F-4E04-BC35-D35EE00417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144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69969" fontAlgn="base">
              <a:spcBef>
                <a:spcPct val="0"/>
              </a:spcBef>
              <a:spcAft>
                <a:spcPct val="0"/>
              </a:spcAft>
              <a:defRPr/>
            </a:pPr>
            <a:fld id="{0393D5FB-CF3E-4532-A654-002338C5CD19}" type="slidenum">
              <a:rPr kumimoji="1" lang="en-US" altLang="ko-KR">
                <a:solidFill>
                  <a:srgbClr val="000000"/>
                </a:solidFill>
                <a:latin typeface="굴림" charset="-127"/>
                <a:ea typeface="굴림" charset="-127"/>
              </a:rPr>
              <a:pPr defTabSz="969969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kumimoji="1"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563" y="785813"/>
            <a:ext cx="6954837" cy="39116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958954"/>
            <a:ext cx="5364480" cy="4698920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69969" fontAlgn="base">
              <a:spcBef>
                <a:spcPct val="0"/>
              </a:spcBef>
              <a:spcAft>
                <a:spcPct val="0"/>
              </a:spcAft>
              <a:defRPr/>
            </a:pPr>
            <a:fld id="{0393D5FB-CF3E-4532-A654-002338C5CD19}" type="slidenum">
              <a:rPr kumimoji="1" lang="en-US" altLang="ko-KR">
                <a:solidFill>
                  <a:srgbClr val="000000"/>
                </a:solidFill>
                <a:latin typeface="굴림" charset="-127"/>
                <a:ea typeface="굴림" charset="-127"/>
              </a:rPr>
              <a:pPr defTabSz="969969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563" y="785813"/>
            <a:ext cx="6954837" cy="39116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958954"/>
            <a:ext cx="5364480" cy="4698920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69969" fontAlgn="base">
              <a:spcBef>
                <a:spcPct val="0"/>
              </a:spcBef>
              <a:spcAft>
                <a:spcPct val="0"/>
              </a:spcAft>
              <a:defRPr/>
            </a:pPr>
            <a:fld id="{0393D5FB-CF3E-4532-A654-002338C5CD19}" type="slidenum">
              <a:rPr kumimoji="1" lang="en-US" altLang="ko-KR">
                <a:solidFill>
                  <a:srgbClr val="000000"/>
                </a:solidFill>
                <a:latin typeface="굴림" charset="-127"/>
                <a:ea typeface="굴림" charset="-127"/>
              </a:rPr>
              <a:pPr defTabSz="969969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kumimoji="1"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563" y="785813"/>
            <a:ext cx="6954837" cy="39116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958954"/>
            <a:ext cx="5364480" cy="4698920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69969" fontAlgn="base">
              <a:spcBef>
                <a:spcPct val="0"/>
              </a:spcBef>
              <a:spcAft>
                <a:spcPct val="0"/>
              </a:spcAft>
              <a:defRPr/>
            </a:pPr>
            <a:fld id="{0393D5FB-CF3E-4532-A654-002338C5CD19}" type="slidenum">
              <a:rPr kumimoji="1" lang="en-US" altLang="ko-KR">
                <a:solidFill>
                  <a:srgbClr val="000000"/>
                </a:solidFill>
                <a:latin typeface="굴림" charset="-127"/>
                <a:ea typeface="굴림" charset="-127"/>
              </a:rPr>
              <a:pPr defTabSz="969969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563" y="785813"/>
            <a:ext cx="6954837" cy="39116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958954"/>
            <a:ext cx="5364480" cy="4698920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69969" fontAlgn="base">
              <a:spcBef>
                <a:spcPct val="0"/>
              </a:spcBef>
              <a:spcAft>
                <a:spcPct val="0"/>
              </a:spcAft>
              <a:defRPr/>
            </a:pPr>
            <a:fld id="{0393D5FB-CF3E-4532-A654-002338C5CD19}" type="slidenum">
              <a:rPr kumimoji="1" lang="en-US" altLang="ko-KR">
                <a:solidFill>
                  <a:srgbClr val="000000"/>
                </a:solidFill>
                <a:latin typeface="굴림" charset="-127"/>
                <a:ea typeface="굴림" charset="-127"/>
              </a:rPr>
              <a:pPr defTabSz="969969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kumimoji="1"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563" y="785813"/>
            <a:ext cx="6954837" cy="39116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958954"/>
            <a:ext cx="5364480" cy="4698920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A178E5-66B4-4E49-BAB4-5606A4D67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B9EBB1F-9C41-4073-9FA2-A0F4105B1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EDFBFD-422A-4829-921C-161F6045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42FC-AD33-42CC-BB57-C9E64C523CBB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F5B6DC-8CC9-445E-87BB-CB654DCD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695DE1-EB0A-4D96-BC57-0638C670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88E8-07D9-49C4-9F9E-DDAF615DDE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10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649A8D-5446-41EC-97B8-358995A5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9B515EA-6B27-4C7D-9453-C36042AF5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826FB8-A515-4450-9CA3-4B154429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42FC-AD33-42CC-BB57-C9E64C523CBB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338C45-C84B-4CEE-8584-9688982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B39E62-F7D9-4057-A9AE-B9E8D4E8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88E8-07D9-49C4-9F9E-DDAF615DDE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79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45F2C2D-FAF7-4679-81FE-DCF1B190B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DD0911A-DC03-4613-B91A-B15D4C4A5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9C9A8DE-5289-438B-A299-8DD17E47E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42FC-AD33-42CC-BB57-C9E64C523CBB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FDF3CF-A916-485B-9198-7E375339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77476A-79C1-46A1-B773-9999C92E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88E8-07D9-49C4-9F9E-DDAF615DDE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6929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873CC-FFC0-49A0-BDE4-88E4F67A342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893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0902A-BF7C-4CA1-89DA-FC8FFD1CFB9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570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6793-C7F6-4EE5-B21E-C535B7A09E3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653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49B0D-6029-4200-8586-635B8D1F9B6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1928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6556-806A-4903-8AD3-A3CE61D078C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25736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72CC1-9F9E-44F1-85F9-68C91D3E5DD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0991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CE8D4-F662-4835-9D47-9256CA6627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622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4C53A-050C-4085-B1EA-D472B690D8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651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D1D939-77C2-4A4D-AD90-5E4B637A8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3445F0-BCEC-40DA-AE10-0CC666094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15122E-5564-4853-A1F2-F40F91083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42FC-AD33-42CC-BB57-C9E64C523CBB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DDCFF6-5833-4925-86B9-EEA4E9D13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4B0730-32A2-422E-B3B7-D91A5BF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88E8-07D9-49C4-9F9E-DDAF615DDE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365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2FCCD-3D5A-48CF-8CF3-F92B36F730D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8242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9F9D7-E6CE-4A1C-B77A-9C8AC57B9B2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254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9E560-4338-445E-9DF9-63BA1F2FF36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7460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8937E68-EAE0-4CF1-B247-C43AC845099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65355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E545-C26B-4FB0-8B4F-A65C806F808B}" type="datetimeFigureOut">
              <a:rPr lang="ko-KR" altLang="en-US" smtClean="0"/>
              <a:pPr/>
              <a:t>2024-02-02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3B6-7126-4E06-AEDA-22CFEF3BFB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175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E545-C26B-4FB0-8B4F-A65C806F808B}" type="datetimeFigureOut">
              <a:rPr lang="ko-KR" altLang="en-US" smtClean="0"/>
              <a:pPr/>
              <a:t>2024-02-02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3B6-7126-4E06-AEDA-22CFEF3BFB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6373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E545-C26B-4FB0-8B4F-A65C806F808B}" type="datetimeFigureOut">
              <a:rPr lang="ko-KR" altLang="en-US" smtClean="0"/>
              <a:pPr/>
              <a:t>2024-02-02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3B6-7126-4E06-AEDA-22CFEF3BFB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407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E545-C26B-4FB0-8B4F-A65C806F808B}" type="datetimeFigureOut">
              <a:rPr lang="ko-KR" altLang="en-US" smtClean="0"/>
              <a:pPr/>
              <a:t>2024-02-02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3B6-7126-4E06-AEDA-22CFEF3BFB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4773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E545-C26B-4FB0-8B4F-A65C806F808B}" type="datetimeFigureOut">
              <a:rPr lang="ko-KR" altLang="en-US" smtClean="0"/>
              <a:pPr/>
              <a:t>2024-02-02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3B6-7126-4E06-AEDA-22CFEF3BFB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623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E545-C26B-4FB0-8B4F-A65C806F808B}" type="datetimeFigureOut">
              <a:rPr lang="ko-KR" altLang="en-US" smtClean="0"/>
              <a:pPr/>
              <a:t>2024-02-02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3B6-7126-4E06-AEDA-22CFEF3BFB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86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AC0CCD-5949-4F3A-A1F1-58D88C75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9B5E94D-5CFF-41E0-8E2A-64F1508D1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7D0EAD-D47B-4E4F-A22A-B8FAFE6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42FC-AD33-42CC-BB57-C9E64C523CBB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709EFB1-3023-4F96-B637-7986F60D2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F19DBB-B92E-4A12-9545-BA5AF627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88E8-07D9-49C4-9F9E-DDAF615DDE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5406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E545-C26B-4FB0-8B4F-A65C806F808B}" type="datetimeFigureOut">
              <a:rPr lang="ko-KR" altLang="en-US" smtClean="0"/>
              <a:pPr/>
              <a:t>2024-02-02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3B6-7126-4E06-AEDA-22CFEF3BFB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201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E545-C26B-4FB0-8B4F-A65C806F808B}" type="datetimeFigureOut">
              <a:rPr lang="ko-KR" altLang="en-US" smtClean="0"/>
              <a:pPr/>
              <a:t>2024-02-02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3B6-7126-4E06-AEDA-22CFEF3BFB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4191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E545-C26B-4FB0-8B4F-A65C806F808B}" type="datetimeFigureOut">
              <a:rPr lang="ko-KR" altLang="en-US" smtClean="0"/>
              <a:pPr/>
              <a:t>2024-02-02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3B6-7126-4E06-AEDA-22CFEF3BFB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402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E545-C26B-4FB0-8B4F-A65C806F808B}" type="datetimeFigureOut">
              <a:rPr lang="ko-KR" altLang="en-US" smtClean="0"/>
              <a:pPr/>
              <a:t>2024-02-02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3B6-7126-4E06-AEDA-22CFEF3BFB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9594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E545-C26B-4FB0-8B4F-A65C806F808B}" type="datetimeFigureOut">
              <a:rPr lang="ko-KR" altLang="en-US" smtClean="0"/>
              <a:pPr/>
              <a:t>2024-02-02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3B6-7126-4E06-AEDA-22CFEF3BFB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532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BDEC88-EE99-4CE7-996F-23CC89B54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B622FC-E0DA-440F-A71B-97410CC16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06CD527-B872-4B0F-83E3-84CB6E395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E98C4F7-DD50-45EF-B42C-C3511ED0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42FC-AD33-42CC-BB57-C9E64C523CBB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31BD14E-1851-4B45-AF49-D8ED2C252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3B4560B-1468-4870-8C9F-6324BD13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88E8-07D9-49C4-9F9E-DDAF615DDE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5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89B4F8-AE83-4668-9AC8-3D0FD1CD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7F957AA-CADA-43F2-95EB-B3407548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83399F4-AC13-42C9-9609-4F1720C3A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D157D90-F8FE-4634-80ED-BA7B3ED29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5526E6C-931C-4EE0-93E4-C9190C3B5B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019821-3E64-4676-9BE6-9840E077B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42FC-AD33-42CC-BB57-C9E64C523CBB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F1CCDC6-97BF-4855-B338-CBE35295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3300880-175E-4829-A0CD-233ADA88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88E8-07D9-49C4-9F9E-DDAF615DDE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67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23DA7A-F38E-435B-AB75-5C60CF1A6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4559409-DDE8-4D91-8427-36443AE31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42FC-AD33-42CC-BB57-C9E64C523CBB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7324C19-5A04-4273-BA91-4529A6FA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B937E96-3399-431E-A47A-2580EE02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88E8-07D9-49C4-9F9E-DDAF615DDE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671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A4F7EC1-B88D-4D3A-AC24-D8D17339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42FC-AD33-42CC-BB57-C9E64C523CBB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E757E13-7DA5-4B38-AEE4-5DFE09D2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493F5E-F707-40CB-8648-A97CAE14E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88E8-07D9-49C4-9F9E-DDAF615DDE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966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900080-ADDF-4491-9887-FEFAAEBD0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CD9A25-9EC5-4726-97DC-AFED7CF2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A2E457-390A-4BCE-A8DF-D35877F8A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309CDA8-FFE8-44D5-90CE-4C1EA59F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42FC-AD33-42CC-BB57-C9E64C523CBB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7855E8-AF67-488C-946E-003BCA6C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4475B3-0049-4115-8FC2-2C627327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88E8-07D9-49C4-9F9E-DDAF615DDE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223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08F775-1CB7-4140-8953-136D6EAF1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97F7D38-7B81-4107-B44F-CD263BA16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9DCF05A-8DE7-452F-91BB-4134EFE44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1D7270-80F4-4C00-AB87-B8B688FE4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42FC-AD33-42CC-BB57-C9E64C523CBB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2315F9C-D3CA-42D6-87FB-2C671729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82DAD80-6883-4EE0-825F-E652F3D9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88E8-07D9-49C4-9F9E-DDAF615DDE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473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A4E6309-F3D4-4946-B87D-551E9BDF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584EF0-BA32-4C23-8634-0F9A4A09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44D3EF-B9C7-444E-85A7-8B9854767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42FC-AD33-42CC-BB57-C9E64C523CBB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64BB5A-725B-4A0D-94F0-F947187C6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4552710-FAF3-4008-B98F-013C42D85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588E8-07D9-49C4-9F9E-DDAF615DDE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4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fld id="{432F7F88-8463-4C12-903F-785194D0E8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1234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CE545-C26B-4FB0-8B4F-A65C806F808B}" type="datetimeFigureOut">
              <a:rPr lang="ko-KR" altLang="en-US" smtClean="0"/>
              <a:pPr/>
              <a:t>2024-02-02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5C3B6-7126-4E06-AEDA-22CFEF3BFB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87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frm=1&amp;source=images&amp;cd=&amp;cad=rja&amp;docid=ZAgpUvSVGzij9M&amp;tbnid=uydku_-r7mLPVM:&amp;ved=0CAUQjRw&amp;url=http://www.surveymonkey.com/s/PFS5GLW&amp;ei=nhBtUu6rAaySiAemgIHYAQ&amp;bvm=bv.55123115,d.cGE&amp;psig=AFQjCNEx9EQUUXTZUAePYrE_dwSNjuaH1w&amp;ust=1382965783477389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7E3A0476-7F38-436B-8FB2-2D7E44FA4336}"/>
              </a:ext>
            </a:extLst>
          </p:cNvPr>
          <p:cNvSpPr/>
          <p:nvPr/>
        </p:nvSpPr>
        <p:spPr>
          <a:xfrm>
            <a:off x="0" y="943710"/>
            <a:ext cx="12192000" cy="1603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ko-KR" altLang="en-US" sz="240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CECD51B-902F-4B89-B96C-BF2692CE4832}"/>
              </a:ext>
            </a:extLst>
          </p:cNvPr>
          <p:cNvSpPr/>
          <p:nvPr/>
        </p:nvSpPr>
        <p:spPr>
          <a:xfrm flipH="1">
            <a:off x="0" y="2707464"/>
            <a:ext cx="12192000" cy="1603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ko-KR" altLang="en-US" sz="240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B1C8755-69B7-4E58-8CAD-6AF0BB0DEBE7}"/>
              </a:ext>
            </a:extLst>
          </p:cNvPr>
          <p:cNvSpPr/>
          <p:nvPr/>
        </p:nvSpPr>
        <p:spPr>
          <a:xfrm>
            <a:off x="1031635" y="1474870"/>
            <a:ext cx="10128735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ko-KR" altLang="en-US" sz="4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금전출납</a:t>
            </a:r>
            <a:r>
              <a:rPr lang="ko-KR" alt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 전산프로그램 사용자 교육</a:t>
            </a:r>
            <a:endParaRPr lang="en-US" altLang="ko-KR" sz="4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76AE4AA-9FFE-4C23-A452-D4B68B7D8C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215" y="5914290"/>
            <a:ext cx="2439371" cy="7291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1B3EA6-9172-4AF5-B0AB-DD553DFFC6F3}"/>
              </a:ext>
            </a:extLst>
          </p:cNvPr>
          <p:cNvSpPr txBox="1"/>
          <p:nvPr/>
        </p:nvSpPr>
        <p:spPr>
          <a:xfrm>
            <a:off x="5053780" y="4002416"/>
            <a:ext cx="208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ko-K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2024. 01</a:t>
            </a:r>
            <a:endParaRPr lang="ko-KR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188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797AFC-4DEF-48F4-8393-2D51488FFD5A}"/>
              </a:ext>
            </a:extLst>
          </p:cNvPr>
          <p:cNvSpPr txBox="1"/>
          <p:nvPr/>
        </p:nvSpPr>
        <p:spPr>
          <a:xfrm>
            <a:off x="0" y="227666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/>
              <a:t>다른 교회 사례들</a:t>
            </a:r>
          </a:p>
        </p:txBody>
      </p:sp>
    </p:spTree>
    <p:extLst>
      <p:ext uri="{BB962C8B-B14F-4D97-AF65-F5344CB8AC3E}">
        <p14:creationId xmlns:p14="http://schemas.microsoft.com/office/powerpoint/2010/main" val="311571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2">
            <a:extLst>
              <a:ext uri="{FF2B5EF4-FFF2-40B4-BE49-F238E27FC236}">
                <a16:creationId xmlns:a16="http://schemas.microsoft.com/office/drawing/2014/main" id="{D68B59C4-9311-4E57-B7A7-3C3C481CA241}"/>
              </a:ext>
            </a:extLst>
          </p:cNvPr>
          <p:cNvSpPr txBox="1">
            <a:spLocks/>
          </p:cNvSpPr>
          <p:nvPr/>
        </p:nvSpPr>
        <p:spPr>
          <a:xfrm>
            <a:off x="307776" y="116632"/>
            <a:ext cx="10972800" cy="63408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dirty="0" err="1">
                <a:solidFill>
                  <a:schemeClr val="bg1">
                    <a:lumMod val="50000"/>
                  </a:schemeClr>
                </a:solidFill>
                <a:latin typeface="+mj-ea"/>
              </a:rPr>
              <a:t>ㅇ장부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 기입 및 증빙문서 관리</a:t>
            </a: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 _</a:t>
            </a:r>
            <a:r>
              <a:rPr lang="ko-KR" altLang="en-US" sz="20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예시</a:t>
            </a: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1</a:t>
            </a:r>
          </a:p>
        </p:txBody>
      </p:sp>
      <p:pic>
        <p:nvPicPr>
          <p:cNvPr id="3" name="그림 2" descr="20211212_134539">
            <a:extLst>
              <a:ext uri="{FF2B5EF4-FFF2-40B4-BE49-F238E27FC236}">
                <a16:creationId xmlns:a16="http://schemas.microsoft.com/office/drawing/2014/main" id="{E93FF310-7F87-455B-90B7-E7F02BDB29DF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lum/>
          </a:blip>
          <a:srcRect l="26630" r="12500"/>
          <a:stretch>
            <a:fillRect/>
          </a:stretch>
        </p:blipFill>
        <p:spPr>
          <a:xfrm rot="5400000">
            <a:off x="5510189" y="1494536"/>
            <a:ext cx="5184574" cy="44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20211212_134549">
            <a:extLst>
              <a:ext uri="{FF2B5EF4-FFF2-40B4-BE49-F238E27FC236}">
                <a16:creationId xmlns:a16="http://schemas.microsoft.com/office/drawing/2014/main" id="{A4B38023-8CAB-4A83-91FB-8197AD62974E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>
            <a:lum/>
          </a:blip>
          <a:srcRect l="20760" t="18080" r="68420"/>
          <a:stretch>
            <a:fillRect/>
          </a:stretch>
        </p:blipFill>
        <p:spPr>
          <a:xfrm rot="5400000">
            <a:off x="2921860" y="50736"/>
            <a:ext cx="1493517" cy="36415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EBB42FF0-D1C9-4D69-8036-7D6755D1B7F0}"/>
              </a:ext>
            </a:extLst>
          </p:cNvPr>
          <p:cNvCxnSpPr/>
          <p:nvPr/>
        </p:nvCxnSpPr>
        <p:spPr>
          <a:xfrm>
            <a:off x="5375920" y="1871502"/>
            <a:ext cx="3240360" cy="54938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45C0343B-4F92-4838-BD2B-5C14A495AC96}"/>
              </a:ext>
            </a:extLst>
          </p:cNvPr>
          <p:cNvCxnSpPr/>
          <p:nvPr/>
        </p:nvCxnSpPr>
        <p:spPr>
          <a:xfrm>
            <a:off x="5375920" y="2146196"/>
            <a:ext cx="4445000" cy="1354813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062D0987-3B1A-4318-BCD7-AFFA0CB60784}"/>
              </a:ext>
            </a:extLst>
          </p:cNvPr>
          <p:cNvCxnSpPr/>
          <p:nvPr/>
        </p:nvCxnSpPr>
        <p:spPr>
          <a:xfrm>
            <a:off x="5375921" y="2420889"/>
            <a:ext cx="3641535" cy="3312363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A738E53F-1023-4AA3-A015-AB9C1872802F}"/>
              </a:ext>
            </a:extLst>
          </p:cNvPr>
          <p:cNvSpPr/>
          <p:nvPr/>
        </p:nvSpPr>
        <p:spPr>
          <a:xfrm>
            <a:off x="1827670" y="836712"/>
            <a:ext cx="2470032" cy="36004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t"/>
          <a:lstStyle/>
          <a:p>
            <a:pPr marL="177800" indent="-177800">
              <a:spcBef>
                <a:spcPts val="200"/>
              </a:spcBef>
              <a:spcAft>
                <a:spcPts val="600"/>
              </a:spcAft>
              <a:defRPr/>
            </a:pPr>
            <a:r>
              <a:rPr lang="en-US" altLang="ko-KR" b="1">
                <a:solidFill>
                  <a:schemeClr val="tx1"/>
                </a:solidFill>
              </a:rPr>
              <a:t>[</a:t>
            </a:r>
            <a:r>
              <a:rPr lang="ko-KR" altLang="en-US" b="1">
                <a:solidFill>
                  <a:schemeClr val="tx1"/>
                </a:solidFill>
              </a:rPr>
              <a:t>장부</a:t>
            </a:r>
            <a:r>
              <a:rPr lang="en-US" altLang="ko-KR" b="1">
                <a:solidFill>
                  <a:schemeClr val="tx1"/>
                </a:solidFill>
              </a:rPr>
              <a:t>]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6F8DF1B-881B-49D3-BADF-18B2736AAC03}"/>
              </a:ext>
            </a:extLst>
          </p:cNvPr>
          <p:cNvSpPr/>
          <p:nvPr/>
        </p:nvSpPr>
        <p:spPr>
          <a:xfrm>
            <a:off x="5879975" y="836712"/>
            <a:ext cx="2470032" cy="36004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t"/>
          <a:lstStyle/>
          <a:p>
            <a:pPr marL="177800" indent="-177800">
              <a:spcBef>
                <a:spcPts val="200"/>
              </a:spcBef>
              <a:spcAft>
                <a:spcPts val="600"/>
              </a:spcAft>
              <a:defRPr/>
            </a:pPr>
            <a:r>
              <a:rPr lang="en-US" altLang="ko-KR" b="1">
                <a:solidFill>
                  <a:schemeClr val="tx1"/>
                </a:solidFill>
              </a:rPr>
              <a:t>[</a:t>
            </a:r>
            <a:r>
              <a:rPr lang="ko-KR" altLang="en-US" b="1">
                <a:solidFill>
                  <a:schemeClr val="tx1"/>
                </a:solidFill>
              </a:rPr>
              <a:t>증빙문서</a:t>
            </a:r>
            <a:r>
              <a:rPr lang="en-US" altLang="ko-KR" b="1">
                <a:solidFill>
                  <a:schemeClr val="tx1"/>
                </a:solidFill>
              </a:rPr>
              <a:t>]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0" name="직사각형 23">
            <a:extLst>
              <a:ext uri="{FF2B5EF4-FFF2-40B4-BE49-F238E27FC236}">
                <a16:creationId xmlns:a16="http://schemas.microsoft.com/office/drawing/2014/main" id="{50852467-5C05-4333-8A97-D4A22438DC0E}"/>
              </a:ext>
            </a:extLst>
          </p:cNvPr>
          <p:cNvSpPr/>
          <p:nvPr/>
        </p:nvSpPr>
        <p:spPr>
          <a:xfrm>
            <a:off x="3143672" y="1714490"/>
            <a:ext cx="504056" cy="9224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직사각형 24">
            <a:extLst>
              <a:ext uri="{FF2B5EF4-FFF2-40B4-BE49-F238E27FC236}">
                <a16:creationId xmlns:a16="http://schemas.microsoft.com/office/drawing/2014/main" id="{DF2A4037-61E8-4335-86B4-2F1948651B20}"/>
              </a:ext>
            </a:extLst>
          </p:cNvPr>
          <p:cNvSpPr/>
          <p:nvPr/>
        </p:nvSpPr>
        <p:spPr>
          <a:xfrm>
            <a:off x="2185808" y="4653136"/>
            <a:ext cx="2470032" cy="36004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t"/>
          <a:lstStyle/>
          <a:p>
            <a:pPr marL="177800" indent="-177800">
              <a:spcBef>
                <a:spcPts val="200"/>
              </a:spcBef>
              <a:spcAft>
                <a:spcPts val="600"/>
              </a:spcAft>
              <a:defRPr/>
            </a:pPr>
            <a:r>
              <a:rPr lang="ko-KR" altLang="en-US" b="1">
                <a:solidFill>
                  <a:schemeClr val="tx1"/>
                </a:solidFill>
              </a:rPr>
              <a:t>증빙문서 관련 일련번호</a:t>
            </a:r>
          </a:p>
        </p:txBody>
      </p:sp>
      <p:cxnSp>
        <p:nvCxnSpPr>
          <p:cNvPr id="12" name="직선 화살표 연결선 25">
            <a:extLst>
              <a:ext uri="{FF2B5EF4-FFF2-40B4-BE49-F238E27FC236}">
                <a16:creationId xmlns:a16="http://schemas.microsoft.com/office/drawing/2014/main" id="{C4B66A54-3CA6-4D36-8C03-09A6B26ABC87}"/>
              </a:ext>
            </a:extLst>
          </p:cNvPr>
          <p:cNvCxnSpPr/>
          <p:nvPr/>
        </p:nvCxnSpPr>
        <p:spPr>
          <a:xfrm rot="5400000" flipH="1" flipV="1">
            <a:off x="2052391" y="3404157"/>
            <a:ext cx="2074550" cy="39604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922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2">
            <a:extLst>
              <a:ext uri="{FF2B5EF4-FFF2-40B4-BE49-F238E27FC236}">
                <a16:creationId xmlns:a16="http://schemas.microsoft.com/office/drawing/2014/main" id="{8F93A7C1-4394-4A6C-ACCF-B617F0FCA236}"/>
              </a:ext>
            </a:extLst>
          </p:cNvPr>
          <p:cNvSpPr txBox="1">
            <a:spLocks/>
          </p:cNvSpPr>
          <p:nvPr/>
        </p:nvSpPr>
        <p:spPr>
          <a:xfrm>
            <a:off x="307776" y="116632"/>
            <a:ext cx="10972800" cy="63408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dirty="0" err="1">
                <a:solidFill>
                  <a:schemeClr val="bg1">
                    <a:lumMod val="50000"/>
                  </a:schemeClr>
                </a:solidFill>
                <a:latin typeface="+mj-ea"/>
              </a:rPr>
              <a:t>ㅇ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 장부 기입 및 증빙문서 관리</a:t>
            </a:r>
            <a:r>
              <a:rPr lang="ko-KR" altLang="en-US" sz="20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 </a:t>
            </a: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_</a:t>
            </a:r>
            <a:r>
              <a:rPr lang="ko-KR" altLang="en-US" sz="20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예시</a:t>
            </a: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</a:t>
            </a:r>
          </a:p>
        </p:txBody>
      </p:sp>
      <p:pic>
        <p:nvPicPr>
          <p:cNvPr id="3" name="내용 개체 틀 3">
            <a:extLst>
              <a:ext uri="{FF2B5EF4-FFF2-40B4-BE49-F238E27FC236}">
                <a16:creationId xmlns:a16="http://schemas.microsoft.com/office/drawing/2014/main" id="{BD1CB826-3763-403C-B773-D6B1FC877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40"/>
          <a:stretch>
            <a:fillRect/>
          </a:stretch>
        </p:blipFill>
        <p:spPr>
          <a:xfrm>
            <a:off x="5735961" y="1124794"/>
            <a:ext cx="4752975" cy="496850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1F710B7-AF2A-4616-BAAA-8B2D938D8BC8}"/>
              </a:ext>
            </a:extLst>
          </p:cNvPr>
          <p:cNvSpPr/>
          <p:nvPr/>
        </p:nvSpPr>
        <p:spPr>
          <a:xfrm>
            <a:off x="1775521" y="2060550"/>
            <a:ext cx="3499903" cy="2864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t"/>
          <a:lstStyle/>
          <a:p>
            <a:pPr>
              <a:spcBef>
                <a:spcPts val="200"/>
              </a:spcBef>
              <a:spcAft>
                <a:spcPts val="600"/>
              </a:spcAft>
              <a:defRPr/>
            </a:pPr>
            <a:r>
              <a:rPr lang="ko-KR" altLang="en-US" b="1">
                <a:solidFill>
                  <a:schemeClr val="tx1"/>
                </a:solidFill>
              </a:rPr>
              <a:t>② 예산 수입 기록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13469CF-A7DC-4006-BBEA-2C2AD1F4EB17}"/>
              </a:ext>
            </a:extLst>
          </p:cNvPr>
          <p:cNvSpPr/>
          <p:nvPr/>
        </p:nvSpPr>
        <p:spPr>
          <a:xfrm>
            <a:off x="1775521" y="2407890"/>
            <a:ext cx="3499903" cy="2864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t"/>
          <a:lstStyle/>
          <a:p>
            <a:pPr>
              <a:spcBef>
                <a:spcPts val="200"/>
              </a:spcBef>
              <a:spcAft>
                <a:spcPts val="600"/>
              </a:spcAft>
              <a:defRPr/>
            </a:pPr>
            <a:r>
              <a:rPr lang="ko-KR" altLang="en-US" b="1">
                <a:solidFill>
                  <a:schemeClr val="tx1"/>
                </a:solidFill>
              </a:rPr>
              <a:t>③ 예산 지출 기록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792F75C-A788-4132-AB0D-3B300F29AE35}"/>
              </a:ext>
            </a:extLst>
          </p:cNvPr>
          <p:cNvSpPr/>
          <p:nvPr/>
        </p:nvSpPr>
        <p:spPr>
          <a:xfrm>
            <a:off x="1775521" y="2710254"/>
            <a:ext cx="3499903" cy="2864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t"/>
          <a:lstStyle/>
          <a:p>
            <a:pPr marL="177800" indent="-177800">
              <a:spcBef>
                <a:spcPts val="200"/>
              </a:spcBef>
              <a:spcAft>
                <a:spcPts val="600"/>
              </a:spcAft>
              <a:defRPr/>
            </a:pPr>
            <a:r>
              <a:rPr lang="ko-KR" altLang="en-US" b="1">
                <a:solidFill>
                  <a:schemeClr val="tx1"/>
                </a:solidFill>
              </a:rPr>
              <a:t>④ </a:t>
            </a:r>
            <a:r>
              <a:rPr lang="en-US" altLang="ko-KR" b="1">
                <a:solidFill>
                  <a:schemeClr val="tx1"/>
                </a:solidFill>
              </a:rPr>
              <a:t>(11</a:t>
            </a:r>
            <a:r>
              <a:rPr lang="ko-KR" altLang="en-US" b="1">
                <a:solidFill>
                  <a:schemeClr val="tx1"/>
                </a:solidFill>
              </a:rPr>
              <a:t>월 </a:t>
            </a:r>
            <a:r>
              <a:rPr lang="en-US" altLang="ko-KR" b="1">
                <a:solidFill>
                  <a:schemeClr val="tx1"/>
                </a:solidFill>
              </a:rPr>
              <a:t>30</a:t>
            </a:r>
            <a:r>
              <a:rPr lang="ko-KR" altLang="en-US" b="1">
                <a:solidFill>
                  <a:schemeClr val="tx1"/>
                </a:solidFill>
              </a:rPr>
              <a:t>일 이후</a:t>
            </a:r>
            <a:r>
              <a:rPr lang="en-US" altLang="ko-KR" b="1">
                <a:solidFill>
                  <a:schemeClr val="tx1"/>
                </a:solidFill>
              </a:rPr>
              <a:t>) </a:t>
            </a:r>
            <a:r>
              <a:rPr lang="ko-KR" altLang="en-US" b="1">
                <a:solidFill>
                  <a:schemeClr val="tx1"/>
                </a:solidFill>
              </a:rPr>
              <a:t>현금 잔액을 교회로 입금</a:t>
            </a:r>
            <a:r>
              <a:rPr lang="en-US" altLang="ko-KR" b="1">
                <a:solidFill>
                  <a:schemeClr val="tx1"/>
                </a:solidFill>
              </a:rPr>
              <a:t>(</a:t>
            </a:r>
            <a:r>
              <a:rPr lang="ko-KR" altLang="en-US" b="1">
                <a:solidFill>
                  <a:schemeClr val="tx1"/>
                </a:solidFill>
              </a:rPr>
              <a:t>예</a:t>
            </a:r>
            <a:r>
              <a:rPr lang="en-US" altLang="ko-KR" b="1">
                <a:solidFill>
                  <a:schemeClr val="tx1"/>
                </a:solidFill>
              </a:rPr>
              <a:t>:1,700</a:t>
            </a:r>
            <a:r>
              <a:rPr lang="ko-KR" altLang="en-US" b="1">
                <a:solidFill>
                  <a:schemeClr val="tx1"/>
                </a:solidFill>
              </a:rPr>
              <a:t>원</a:t>
            </a:r>
            <a:r>
              <a:rPr lang="en-US" altLang="ko-KR" b="1">
                <a:solidFill>
                  <a:schemeClr val="tx1"/>
                </a:solidFill>
              </a:rPr>
              <a:t>, </a:t>
            </a:r>
            <a:r>
              <a:rPr lang="ko-KR" altLang="en-US" b="1">
                <a:solidFill>
                  <a:schemeClr val="tx1"/>
                </a:solidFill>
              </a:rPr>
              <a:t>입금자 </a:t>
            </a:r>
            <a:r>
              <a:rPr lang="en-US" altLang="ko-KR" b="1">
                <a:solidFill>
                  <a:schemeClr val="tx1"/>
                </a:solidFill>
              </a:rPr>
              <a:t>: </a:t>
            </a:r>
            <a:r>
              <a:rPr lang="ko-KR" altLang="en-US" b="1">
                <a:solidFill>
                  <a:schemeClr val="tx1"/>
                </a:solidFill>
              </a:rPr>
              <a:t>부서명</a:t>
            </a:r>
            <a:r>
              <a:rPr lang="en-US" altLang="ko-KR" b="1">
                <a:solidFill>
                  <a:schemeClr val="tx1"/>
                </a:solidFill>
              </a:rPr>
              <a:t>)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DE696A8-609C-48DF-A0D0-136E107ED9A6}"/>
              </a:ext>
            </a:extLst>
          </p:cNvPr>
          <p:cNvSpPr/>
          <p:nvPr/>
        </p:nvSpPr>
        <p:spPr>
          <a:xfrm>
            <a:off x="1775521" y="4438446"/>
            <a:ext cx="3499903" cy="48972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t"/>
          <a:lstStyle/>
          <a:p>
            <a:pPr marL="177800" indent="-177800">
              <a:spcBef>
                <a:spcPts val="200"/>
              </a:spcBef>
              <a:spcAft>
                <a:spcPts val="600"/>
              </a:spcAft>
              <a:defRPr/>
            </a:pPr>
            <a:r>
              <a:rPr lang="ko-KR" altLang="en-US" b="1" dirty="0">
                <a:solidFill>
                  <a:schemeClr val="tx1"/>
                </a:solidFill>
              </a:rPr>
              <a:t>⑤ 분기별 담당 위원회 결재 </a:t>
            </a:r>
            <a:r>
              <a:rPr lang="en-US" altLang="ko-KR" b="1" dirty="0">
                <a:solidFill>
                  <a:schemeClr val="tx1"/>
                </a:solidFill>
              </a:rPr>
              <a:t>: </a:t>
            </a:r>
            <a:r>
              <a:rPr lang="ko-KR" altLang="en-US" b="1" dirty="0">
                <a:solidFill>
                  <a:schemeClr val="tx1"/>
                </a:solidFill>
              </a:rPr>
              <a:t>회계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>
                <a:solidFill>
                  <a:schemeClr val="tx1"/>
                </a:solidFill>
              </a:rPr>
              <a:t>팀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부</a:t>
            </a:r>
            <a:r>
              <a:rPr lang="en-US" altLang="ko-KR" b="1" dirty="0">
                <a:solidFill>
                  <a:schemeClr val="tx1"/>
                </a:solidFill>
              </a:rPr>
              <a:t>)</a:t>
            </a:r>
            <a:r>
              <a:rPr lang="ko-KR" altLang="en-US" b="1" dirty="0">
                <a:solidFill>
                  <a:schemeClr val="tx1"/>
                </a:solidFill>
              </a:rPr>
              <a:t>장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>
                <a:solidFill>
                  <a:schemeClr val="tx1"/>
                </a:solidFill>
              </a:rPr>
              <a:t>위원장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>
                <a:solidFill>
                  <a:schemeClr val="tx1"/>
                </a:solidFill>
              </a:rPr>
              <a:t>장로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FADBFCF6-5E55-4A59-A823-C5863E23E18D}"/>
              </a:ext>
            </a:extLst>
          </p:cNvPr>
          <p:cNvCxnSpPr/>
          <p:nvPr/>
        </p:nvCxnSpPr>
        <p:spPr>
          <a:xfrm>
            <a:off x="3719736" y="2203750"/>
            <a:ext cx="1872208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11398376-A0E0-4ECE-8D27-4FCD5800C245}"/>
              </a:ext>
            </a:extLst>
          </p:cNvPr>
          <p:cNvCxnSpPr/>
          <p:nvPr/>
        </p:nvCxnSpPr>
        <p:spPr>
          <a:xfrm>
            <a:off x="3719736" y="2551090"/>
            <a:ext cx="2160240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CF9ABF01-DB11-408B-A067-FCF61F8F186C}"/>
              </a:ext>
            </a:extLst>
          </p:cNvPr>
          <p:cNvCxnSpPr/>
          <p:nvPr/>
        </p:nvCxnSpPr>
        <p:spPr>
          <a:xfrm flipV="1">
            <a:off x="5087888" y="2853454"/>
            <a:ext cx="4680520" cy="28721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047348EE-7836-4C0E-A474-43BF8D013725}"/>
              </a:ext>
            </a:extLst>
          </p:cNvPr>
          <p:cNvCxnSpPr/>
          <p:nvPr/>
        </p:nvCxnSpPr>
        <p:spPr>
          <a:xfrm>
            <a:off x="5275424" y="4744618"/>
            <a:ext cx="1540657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AAFF9E6-F77C-48B6-AB87-B0871736789C}"/>
              </a:ext>
            </a:extLst>
          </p:cNvPr>
          <p:cNvSpPr/>
          <p:nvPr/>
        </p:nvSpPr>
        <p:spPr>
          <a:xfrm>
            <a:off x="1775521" y="5230534"/>
            <a:ext cx="3499903" cy="2864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t"/>
          <a:lstStyle/>
          <a:p>
            <a:pPr marL="177800" indent="-177800">
              <a:spcBef>
                <a:spcPts val="200"/>
              </a:spcBef>
              <a:spcAft>
                <a:spcPts val="600"/>
              </a:spcAft>
              <a:defRPr/>
            </a:pPr>
            <a:r>
              <a:rPr lang="ko-KR" altLang="en-US" b="1">
                <a:solidFill>
                  <a:schemeClr val="tx1"/>
                </a:solidFill>
              </a:rPr>
              <a:t>⑥ </a:t>
            </a:r>
            <a:r>
              <a:rPr lang="en-US" altLang="ko-KR" b="1">
                <a:solidFill>
                  <a:schemeClr val="tx1"/>
                </a:solidFill>
              </a:rPr>
              <a:t>(11</a:t>
            </a:r>
            <a:r>
              <a:rPr lang="ko-KR" altLang="en-US" b="1">
                <a:solidFill>
                  <a:schemeClr val="tx1"/>
                </a:solidFill>
              </a:rPr>
              <a:t>월</a:t>
            </a:r>
            <a:r>
              <a:rPr lang="en-US" altLang="ko-KR" b="1">
                <a:solidFill>
                  <a:schemeClr val="tx1"/>
                </a:solidFill>
              </a:rPr>
              <a:t>30</a:t>
            </a:r>
            <a:r>
              <a:rPr lang="ko-KR" altLang="en-US" b="1">
                <a:solidFill>
                  <a:schemeClr val="tx1"/>
                </a:solidFill>
              </a:rPr>
              <a:t>일 이후</a:t>
            </a:r>
            <a:r>
              <a:rPr lang="en-US" altLang="ko-KR" b="1">
                <a:solidFill>
                  <a:schemeClr val="tx1"/>
                </a:solidFill>
              </a:rPr>
              <a:t>)</a:t>
            </a:r>
            <a:r>
              <a:rPr lang="ko-KR" altLang="en-US" b="1">
                <a:solidFill>
                  <a:schemeClr val="tx1"/>
                </a:solidFill>
              </a:rPr>
              <a:t>회계장부</a:t>
            </a:r>
            <a:r>
              <a:rPr lang="en-US" altLang="ko-KR" b="1">
                <a:solidFill>
                  <a:schemeClr val="tx1"/>
                </a:solidFill>
              </a:rPr>
              <a:t>, </a:t>
            </a:r>
            <a:r>
              <a:rPr lang="ko-KR" altLang="en-US" b="1">
                <a:solidFill>
                  <a:schemeClr val="tx1"/>
                </a:solidFill>
              </a:rPr>
              <a:t>증빙 서류를 재정위원회에 제출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8E0DA4A-B600-49F5-AA92-6F0D75E63EF2}"/>
              </a:ext>
            </a:extLst>
          </p:cNvPr>
          <p:cNvSpPr/>
          <p:nvPr/>
        </p:nvSpPr>
        <p:spPr>
          <a:xfrm>
            <a:off x="1775520" y="1412478"/>
            <a:ext cx="3672408" cy="2864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t"/>
          <a:lstStyle/>
          <a:p>
            <a:pPr marL="177800" indent="-177800">
              <a:spcBef>
                <a:spcPts val="200"/>
              </a:spcBef>
              <a:spcAft>
                <a:spcPts val="600"/>
              </a:spcAft>
              <a:defRPr/>
            </a:pPr>
            <a:r>
              <a:rPr lang="ko-KR" altLang="en-US" b="1">
                <a:solidFill>
                  <a:schemeClr val="tx1"/>
                </a:solidFill>
              </a:rPr>
              <a:t>① 당해 </a:t>
            </a:r>
            <a:r>
              <a:rPr lang="en-US" altLang="ko-KR" b="1">
                <a:solidFill>
                  <a:schemeClr val="tx1"/>
                </a:solidFill>
              </a:rPr>
              <a:t>11</a:t>
            </a:r>
            <a:r>
              <a:rPr lang="ko-KR" altLang="en-US" b="1">
                <a:solidFill>
                  <a:schemeClr val="tx1"/>
                </a:solidFill>
              </a:rPr>
              <a:t>월</a:t>
            </a:r>
            <a:r>
              <a:rPr lang="en-US" altLang="ko-KR" b="1">
                <a:solidFill>
                  <a:schemeClr val="tx1"/>
                </a:solidFill>
              </a:rPr>
              <a:t>~</a:t>
            </a:r>
            <a:r>
              <a:rPr lang="ko-KR" altLang="en-US" b="1">
                <a:solidFill>
                  <a:schemeClr val="tx1"/>
                </a:solidFill>
              </a:rPr>
              <a:t>익년 </a:t>
            </a:r>
            <a:r>
              <a:rPr lang="en-US" altLang="ko-KR" b="1">
                <a:solidFill>
                  <a:schemeClr val="tx1"/>
                </a:solidFill>
              </a:rPr>
              <a:t>10</a:t>
            </a:r>
            <a:r>
              <a:rPr lang="ko-KR" altLang="en-US" b="1">
                <a:solidFill>
                  <a:schemeClr val="tx1"/>
                </a:solidFill>
              </a:rPr>
              <a:t>월 기준 월말 잔액은 </a:t>
            </a:r>
            <a:r>
              <a:rPr lang="en-US" altLang="ko-KR" b="1">
                <a:solidFill>
                  <a:schemeClr val="tx1"/>
                </a:solidFill>
              </a:rPr>
              <a:t>‘</a:t>
            </a:r>
            <a:r>
              <a:rPr lang="ko-KR" altLang="en-US" b="1">
                <a:solidFill>
                  <a:schemeClr val="tx1"/>
                </a:solidFill>
              </a:rPr>
              <a:t>이월금</a:t>
            </a:r>
            <a:r>
              <a:rPr lang="en-US" altLang="ko-KR" b="1">
                <a:solidFill>
                  <a:schemeClr val="tx1"/>
                </a:solidFill>
              </a:rPr>
              <a:t>’ </a:t>
            </a:r>
            <a:r>
              <a:rPr lang="ko-KR" altLang="en-US" b="1">
                <a:solidFill>
                  <a:schemeClr val="tx1"/>
                </a:solidFill>
              </a:rPr>
              <a:t>처리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89E389DA-A83D-41B8-AED8-7FBC066005E8}"/>
              </a:ext>
            </a:extLst>
          </p:cNvPr>
          <p:cNvCxnSpPr/>
          <p:nvPr/>
        </p:nvCxnSpPr>
        <p:spPr>
          <a:xfrm>
            <a:off x="4223792" y="1772518"/>
            <a:ext cx="1368152" cy="14401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421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1565504" y="294382"/>
            <a:ext cx="5722937" cy="738187"/>
          </a:xfrm>
          <a:gradFill rotWithShape="1">
            <a:gsLst>
              <a:gs pos="0">
                <a:srgbClr val="A1F2FD"/>
              </a:gs>
              <a:gs pos="50000">
                <a:srgbClr val="A1F2FD">
                  <a:gamma/>
                  <a:tint val="0"/>
                  <a:invGamma/>
                </a:srgbClr>
              </a:gs>
              <a:gs pos="100000">
                <a:srgbClr val="A1F2FD"/>
              </a:gs>
            </a:gsLst>
            <a:lin ang="5400000" scaled="1"/>
          </a:gradFill>
          <a:ln/>
        </p:spPr>
        <p:txBody>
          <a:bodyPr/>
          <a:lstStyle/>
          <a:p>
            <a:r>
              <a:rPr lang="ko-KR" altLang="en-US" sz="3600" b="1" spc="600" dirty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회계장부 작성요령</a:t>
            </a:r>
          </a:p>
        </p:txBody>
      </p:sp>
      <p:pic>
        <p:nvPicPr>
          <p:cNvPr id="8" name="내용 개체 틀 9" descr="사본 -오렌지로고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94984" y="155758"/>
            <a:ext cx="1512168" cy="1516045"/>
          </a:xfrm>
          <a:prstGeom prst="rect">
            <a:avLst/>
          </a:prstGeom>
        </p:spPr>
      </p:pic>
      <p:pic>
        <p:nvPicPr>
          <p:cNvPr id="9" name="Picture 2" descr="http://secure.surveymonkey.com/_resources/6614/29706614/f04618c9-bc40-4f32-9bb8-bd48665916a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979" t="4234" r="2280" b="4958"/>
          <a:stretch>
            <a:fillRect/>
          </a:stretch>
        </p:blipFill>
        <p:spPr bwMode="auto">
          <a:xfrm>
            <a:off x="2317209" y="1802432"/>
            <a:ext cx="6623819" cy="439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009283"/>
      </p:ext>
    </p:extLst>
  </p:cSld>
  <p:clrMapOvr>
    <a:masterClrMapping/>
  </p:clrMapOvr>
  <p:transition spd="slow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524000" y="116633"/>
            <a:ext cx="9144000" cy="485775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금전출납부</a:t>
            </a:r>
            <a:r>
              <a:rPr kumimoji="1" lang="en-US" altLang="ko-KR" sz="2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2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작성방법</a:t>
            </a:r>
            <a:endParaRPr kumimoji="1" lang="ko-KR" altLang="en-US" sz="28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38385"/>
              </p:ext>
            </p:extLst>
          </p:nvPr>
        </p:nvGraphicFramePr>
        <p:xfrm>
          <a:off x="2154272" y="1196752"/>
          <a:ext cx="7883456" cy="4680520"/>
        </p:xfrm>
        <a:graphic>
          <a:graphicData uri="http://schemas.openxmlformats.org/drawingml/2006/table">
            <a:tbl>
              <a:tblPr firstRow="1" bandRow="1"/>
              <a:tblGrid>
                <a:gridCol w="604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5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31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730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2024</a:t>
                      </a:r>
                      <a:r>
                        <a:rPr lang="ko-KR" altLang="en-US" dirty="0"/>
                        <a:t>년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내  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영수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No.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수입금액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지출금액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남은금액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전년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월</a:t>
                      </a:r>
                      <a:r>
                        <a:rPr lang="en-US" altLang="ko-KR" dirty="0"/>
                        <a:t>)</a:t>
                      </a:r>
                      <a:r>
                        <a:rPr lang="ko-KR" altLang="en-US" dirty="0"/>
                        <a:t>이월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100,000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교회지원금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200,000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300,000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생일케익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1-1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30,000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/>
                        <a:t>270,000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·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·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·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·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ysClr val="windowText" lastClr="000000"/>
                          </a:solidFill>
                        </a:rPr>
                        <a:t>월 계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200,000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30,000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solidFill>
                            <a:sysClr val="windowText" lastClr="000000"/>
                          </a:solidFill>
                        </a:rPr>
                        <a:t>누 계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300,000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30,000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270,000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결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재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회계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부장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596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5720" y="620689"/>
            <a:ext cx="4717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>
                <a:solidFill>
                  <a:srgbClr val="000000"/>
                </a:solidFill>
                <a:ea typeface="나눔고딕 Bold" pitchFamily="50" charset="-127"/>
              </a:rPr>
              <a:t>2024</a:t>
            </a:r>
            <a:r>
              <a:rPr kumimoji="1" lang="ko-KR" altLang="en-US" sz="2400" dirty="0">
                <a:solidFill>
                  <a:srgbClr val="000000"/>
                </a:solidFill>
                <a:ea typeface="나눔고딕 Bold" pitchFamily="50" charset="-127"/>
              </a:rPr>
              <a:t>년 </a:t>
            </a:r>
            <a:r>
              <a:rPr kumimoji="1" lang="en-US" altLang="ko-KR" sz="2400" dirty="0">
                <a:solidFill>
                  <a:srgbClr val="000000"/>
                </a:solidFill>
                <a:ea typeface="나눔고딕 Bold" pitchFamily="50" charset="-127"/>
              </a:rPr>
              <a:t>1</a:t>
            </a:r>
            <a:r>
              <a:rPr kumimoji="1" lang="ko-KR" altLang="en-US" sz="2400" dirty="0">
                <a:solidFill>
                  <a:srgbClr val="000000"/>
                </a:solidFill>
                <a:ea typeface="나눔고딕 Bold" pitchFamily="50" charset="-127"/>
              </a:rPr>
              <a:t>월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4871864" y="1052736"/>
            <a:ext cx="2232248" cy="92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8265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524000" y="116633"/>
            <a:ext cx="9144000" cy="485775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금전출납부</a:t>
            </a:r>
            <a:r>
              <a:rPr kumimoji="1" lang="en-US" altLang="ko-KR" sz="2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2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작성방법</a:t>
            </a:r>
            <a:r>
              <a:rPr kumimoji="1" lang="en-US" altLang="ko-KR" sz="2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ko-KR" altLang="en-US" sz="2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정정</a:t>
            </a:r>
            <a:endParaRPr kumimoji="1" lang="ko-KR" altLang="en-US" sz="28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867815"/>
              </p:ext>
            </p:extLst>
          </p:nvPr>
        </p:nvGraphicFramePr>
        <p:xfrm>
          <a:off x="2154272" y="1196752"/>
          <a:ext cx="7883456" cy="4836496"/>
        </p:xfrm>
        <a:graphic>
          <a:graphicData uri="http://schemas.openxmlformats.org/drawingml/2006/table">
            <a:tbl>
              <a:tblPr firstRow="1" bandRow="1"/>
              <a:tblGrid>
                <a:gridCol w="604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5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31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730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2024</a:t>
                      </a:r>
                      <a:r>
                        <a:rPr lang="ko-KR" altLang="en-US" dirty="0"/>
                        <a:t>년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내  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영수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No.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수입금액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지출금액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남은금액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전년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월</a:t>
                      </a:r>
                      <a:r>
                        <a:rPr lang="en-US" altLang="ko-KR" dirty="0"/>
                        <a:t>)</a:t>
                      </a:r>
                      <a:r>
                        <a:rPr lang="ko-KR" altLang="en-US" dirty="0"/>
                        <a:t>이월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100,000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교회지원금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200,000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300,000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696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15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생일케익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1-1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30,000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270,000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·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·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·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·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ysClr val="windowText" lastClr="000000"/>
                          </a:solidFill>
                        </a:rPr>
                        <a:t>월 계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200,000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30,000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solidFill>
                            <a:sysClr val="windowText" lastClr="000000"/>
                          </a:solidFill>
                        </a:rPr>
                        <a:t>누 계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300,000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30,000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270,000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결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재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회계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부장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596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5720" y="620689"/>
            <a:ext cx="4717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>
                <a:solidFill>
                  <a:srgbClr val="000000"/>
                </a:solidFill>
                <a:ea typeface="나눔고딕 Bold" pitchFamily="50" charset="-127"/>
              </a:rPr>
              <a:t>2024</a:t>
            </a:r>
            <a:r>
              <a:rPr kumimoji="1" lang="ko-KR" altLang="en-US" sz="2400" dirty="0">
                <a:solidFill>
                  <a:srgbClr val="000000"/>
                </a:solidFill>
                <a:ea typeface="나눔고딕 Bold" pitchFamily="50" charset="-127"/>
              </a:rPr>
              <a:t>년 </a:t>
            </a:r>
            <a:r>
              <a:rPr kumimoji="1" lang="en-US" altLang="ko-KR" sz="2400" dirty="0">
                <a:solidFill>
                  <a:srgbClr val="000000"/>
                </a:solidFill>
                <a:ea typeface="나눔고딕 Bold" pitchFamily="50" charset="-127"/>
              </a:rPr>
              <a:t>1</a:t>
            </a:r>
            <a:r>
              <a:rPr kumimoji="1" lang="ko-KR" altLang="en-US" sz="2400" dirty="0">
                <a:solidFill>
                  <a:srgbClr val="000000"/>
                </a:solidFill>
                <a:ea typeface="나눔고딕 Bold" pitchFamily="50" charset="-127"/>
              </a:rPr>
              <a:t>월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4871864" y="1052736"/>
            <a:ext cx="2232248" cy="92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3575720" y="2852936"/>
            <a:ext cx="1152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3575720" y="2924944"/>
            <a:ext cx="1152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75720" y="254516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dirty="0">
                <a:solidFill>
                  <a:srgbClr val="000000"/>
                </a:solidFill>
                <a:ea typeface="나눔고딕 Bold" pitchFamily="50" charset="-127"/>
              </a:rPr>
              <a:t>비상약품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5720" y="276118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dirty="0">
                <a:solidFill>
                  <a:srgbClr val="000000"/>
                </a:solidFill>
                <a:ea typeface="나눔고딕 Bold" pitchFamily="50" charset="-127"/>
              </a:rPr>
              <a:t>정찬미</a:t>
            </a:r>
          </a:p>
        </p:txBody>
      </p:sp>
    </p:spTree>
    <p:extLst>
      <p:ext uri="{BB962C8B-B14F-4D97-AF65-F5344CB8AC3E}">
        <p14:creationId xmlns:p14="http://schemas.microsoft.com/office/powerpoint/2010/main" val="102201799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8" name="AutoShape 10"/>
          <p:cNvSpPr>
            <a:spLocks noChangeArrowheads="1"/>
          </p:cNvSpPr>
          <p:nvPr/>
        </p:nvSpPr>
        <p:spPr bwMode="auto">
          <a:xfrm>
            <a:off x="3143846" y="1285404"/>
            <a:ext cx="5832475" cy="408781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noFill/>
            <a:round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01" tIns="45702" rIns="91401" bIns="45702"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굴림" charset="-127"/>
                <a:ea typeface="굴림" charset="-127"/>
              </a:rPr>
              <a:t>466,123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굴림" charset="-127"/>
              <a:ea typeface="굴림" charset="-127"/>
            </a:endParaRPr>
          </a:p>
        </p:txBody>
      </p:sp>
      <p:pic>
        <p:nvPicPr>
          <p:cNvPr id="99344" name="Picture 16" descr="사본 -kb국민은행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89" y="404814"/>
            <a:ext cx="1298575" cy="24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5087888" y="3284984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5087888" y="3356992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02548" y="2556194"/>
            <a:ext cx="1857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dirty="0">
                <a:solidFill>
                  <a:srgbClr val="000000"/>
                </a:solidFill>
                <a:ea typeface="나눔고딕 Bold" pitchFamily="50" charset="-127"/>
              </a:rPr>
              <a:t>456,123</a:t>
            </a:r>
            <a:endParaRPr kumimoji="1" lang="ko-KR" altLang="en-US" sz="3200" dirty="0">
              <a:solidFill>
                <a:srgbClr val="000000"/>
              </a:solidFill>
              <a:ea typeface="나눔고딕 Bold" pitchFamily="50" charset="-127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524000" y="116633"/>
            <a:ext cx="9144000" cy="485775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금전출납부</a:t>
            </a:r>
            <a:r>
              <a:rPr kumimoji="1" lang="en-US" altLang="ko-KR" sz="2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2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작성방법</a:t>
            </a:r>
            <a:r>
              <a:rPr kumimoji="1" lang="en-US" altLang="ko-KR" sz="2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ko-KR" altLang="en-US" sz="2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정정</a:t>
            </a:r>
            <a:endParaRPr kumimoji="1" lang="ko-KR" altLang="en-US" sz="28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5920" y="31409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>
                <a:solidFill>
                  <a:srgbClr val="000000"/>
                </a:solidFill>
                <a:ea typeface="나눔고딕 Bold" pitchFamily="50" charset="-127"/>
              </a:rPr>
              <a:t>정찬미</a:t>
            </a:r>
          </a:p>
        </p:txBody>
      </p:sp>
    </p:spTree>
    <p:extLst>
      <p:ext uri="{BB962C8B-B14F-4D97-AF65-F5344CB8AC3E}">
        <p14:creationId xmlns:p14="http://schemas.microsoft.com/office/powerpoint/2010/main" val="3212190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8" grpId="0" animBg="1"/>
      <p:bldP spid="7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524000" y="116633"/>
            <a:ext cx="9144000" cy="485775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금전출납부</a:t>
            </a:r>
            <a:r>
              <a:rPr kumimoji="1" lang="en-US" altLang="ko-KR" sz="2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2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작성방법</a:t>
            </a:r>
            <a:r>
              <a:rPr kumimoji="1" lang="en-US" altLang="ko-KR" sz="2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ko-KR" altLang="en-US" sz="2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줄 삭제</a:t>
            </a:r>
            <a:endParaRPr kumimoji="1" lang="ko-KR" altLang="en-US" sz="28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247610"/>
              </p:ext>
            </p:extLst>
          </p:nvPr>
        </p:nvGraphicFramePr>
        <p:xfrm>
          <a:off x="2154272" y="1196752"/>
          <a:ext cx="7883456" cy="4836496"/>
        </p:xfrm>
        <a:graphic>
          <a:graphicData uri="http://schemas.openxmlformats.org/drawingml/2006/table">
            <a:tbl>
              <a:tblPr firstRow="1" bandRow="1"/>
              <a:tblGrid>
                <a:gridCol w="604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5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31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730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2024</a:t>
                      </a:r>
                      <a:r>
                        <a:rPr lang="ko-KR" altLang="en-US" dirty="0"/>
                        <a:t>년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내  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영수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No.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수입금액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지출금액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남은금액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전년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월</a:t>
                      </a:r>
                      <a:r>
                        <a:rPr lang="en-US" altLang="ko-KR" dirty="0"/>
                        <a:t>)</a:t>
                      </a:r>
                      <a:r>
                        <a:rPr lang="ko-KR" altLang="en-US" dirty="0"/>
                        <a:t>이월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100,000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교회지원금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200,000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300,000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696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15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생일케익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1-1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30,000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270,000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·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·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·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·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ysClr val="windowText" lastClr="000000"/>
                          </a:solidFill>
                        </a:rPr>
                        <a:t>월 계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200,000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30,000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solidFill>
                            <a:sysClr val="windowText" lastClr="000000"/>
                          </a:solidFill>
                        </a:rPr>
                        <a:t>누 계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300,000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30,000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270,000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결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재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회계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부장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596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5720" y="620689"/>
            <a:ext cx="4717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>
                <a:solidFill>
                  <a:srgbClr val="000000"/>
                </a:solidFill>
                <a:ea typeface="나눔고딕 Bold" pitchFamily="50" charset="-127"/>
              </a:rPr>
              <a:t>2024</a:t>
            </a:r>
            <a:r>
              <a:rPr kumimoji="1" lang="ko-KR" altLang="en-US" sz="2400" dirty="0">
                <a:solidFill>
                  <a:srgbClr val="000000"/>
                </a:solidFill>
                <a:ea typeface="나눔고딕 Bold" pitchFamily="50" charset="-127"/>
              </a:rPr>
              <a:t>년 </a:t>
            </a:r>
            <a:r>
              <a:rPr kumimoji="1" lang="en-US" altLang="ko-KR" sz="2400" dirty="0">
                <a:solidFill>
                  <a:srgbClr val="000000"/>
                </a:solidFill>
                <a:ea typeface="나눔고딕 Bold" pitchFamily="50" charset="-127"/>
              </a:rPr>
              <a:t>1</a:t>
            </a:r>
            <a:r>
              <a:rPr kumimoji="1" lang="ko-KR" altLang="en-US" sz="2400" dirty="0">
                <a:solidFill>
                  <a:srgbClr val="000000"/>
                </a:solidFill>
                <a:ea typeface="나눔고딕 Bold" pitchFamily="50" charset="-127"/>
              </a:rPr>
              <a:t>월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4871864" y="1052736"/>
            <a:ext cx="2232248" cy="92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2207568" y="2852936"/>
            <a:ext cx="77768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2207568" y="2924944"/>
            <a:ext cx="77768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07768" y="2761184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>
                <a:solidFill>
                  <a:srgbClr val="FF0000"/>
                </a:solidFill>
                <a:ea typeface="나눔고딕 Bold" pitchFamily="50" charset="-127"/>
              </a:rPr>
              <a:t>1</a:t>
            </a:r>
            <a:r>
              <a:rPr kumimoji="1" lang="ko-KR" altLang="en-US" sz="1400" dirty="0">
                <a:solidFill>
                  <a:srgbClr val="FF0000"/>
                </a:solidFill>
                <a:ea typeface="나눔고딕 Bold" pitchFamily="50" charset="-127"/>
              </a:rPr>
              <a:t>줄  </a:t>
            </a:r>
            <a:r>
              <a:rPr kumimoji="1" lang="ko-KR" altLang="en-US" sz="1400" dirty="0" err="1">
                <a:solidFill>
                  <a:srgbClr val="FF0000"/>
                </a:solidFill>
                <a:ea typeface="나눔고딕 Bold" pitchFamily="50" charset="-127"/>
              </a:rPr>
              <a:t>삭제움</a:t>
            </a:r>
            <a:r>
              <a:rPr kumimoji="1" lang="ko-KR" altLang="en-US" sz="1400" dirty="0">
                <a:solidFill>
                  <a:srgbClr val="FF0000"/>
                </a:solidFill>
                <a:ea typeface="나눔고딕 Bold" pitchFamily="50" charset="-127"/>
              </a:rPr>
              <a:t>   </a:t>
            </a:r>
            <a:r>
              <a:rPr kumimoji="1" lang="ko-KR" altLang="en-US" sz="1400" dirty="0">
                <a:solidFill>
                  <a:srgbClr val="000000"/>
                </a:solidFill>
                <a:ea typeface="나눔고딕 Bold" pitchFamily="50" charset="-127"/>
              </a:rPr>
              <a:t>정찬미</a:t>
            </a:r>
            <a:endParaRPr kumimoji="1" lang="ko-KR" altLang="en-US" sz="1400" dirty="0">
              <a:solidFill>
                <a:srgbClr val="FF0000"/>
              </a:solidFill>
              <a:ea typeface="나눔고딕 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377357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524000" y="116633"/>
            <a:ext cx="9144000" cy="485775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금전출납부</a:t>
            </a:r>
            <a:r>
              <a:rPr kumimoji="1" lang="en-US" altLang="ko-KR" sz="2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2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작성방법</a:t>
            </a:r>
            <a:r>
              <a:rPr kumimoji="1" lang="en-US" altLang="ko-KR" sz="2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ko-KR" altLang="en-US" sz="2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면 공란</a:t>
            </a:r>
            <a:endParaRPr kumimoji="1" lang="ko-KR" altLang="en-US" sz="28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50455"/>
              </p:ext>
            </p:extLst>
          </p:nvPr>
        </p:nvGraphicFramePr>
        <p:xfrm>
          <a:off x="2154272" y="1196752"/>
          <a:ext cx="7883456" cy="4467280"/>
        </p:xfrm>
        <a:graphic>
          <a:graphicData uri="http://schemas.openxmlformats.org/drawingml/2006/table">
            <a:tbl>
              <a:tblPr firstRow="1" bandRow="1"/>
              <a:tblGrid>
                <a:gridCol w="604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5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31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730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20214</a:t>
                      </a:r>
                      <a:r>
                        <a:rPr lang="ko-KR" altLang="en-US" dirty="0"/>
                        <a:t>년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내  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영수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No.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수입금액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지출금액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남은금액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전년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월</a:t>
                      </a:r>
                      <a:r>
                        <a:rPr lang="en-US" altLang="ko-KR" dirty="0"/>
                        <a:t>)</a:t>
                      </a:r>
                      <a:r>
                        <a:rPr lang="ko-KR" altLang="en-US" dirty="0"/>
                        <a:t>이월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100,000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교회지원금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200,000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300,000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생일케익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1-1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30,000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/>
                        <a:t>270,000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·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·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·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·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·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·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5720" y="620689"/>
            <a:ext cx="4717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>
                <a:solidFill>
                  <a:srgbClr val="000000"/>
                </a:solidFill>
                <a:ea typeface="나눔고딕 Bold" pitchFamily="50" charset="-127"/>
              </a:rPr>
              <a:t>2014</a:t>
            </a:r>
            <a:r>
              <a:rPr kumimoji="1" lang="ko-KR" altLang="en-US" sz="2400" dirty="0">
                <a:solidFill>
                  <a:srgbClr val="000000"/>
                </a:solidFill>
                <a:ea typeface="나눔고딕 Bold" pitchFamily="50" charset="-127"/>
              </a:rPr>
              <a:t>년 </a:t>
            </a:r>
            <a:r>
              <a:rPr kumimoji="1" lang="en-US" altLang="ko-KR" sz="2400" dirty="0">
                <a:solidFill>
                  <a:srgbClr val="000000"/>
                </a:solidFill>
                <a:ea typeface="나눔고딕 Bold" pitchFamily="50" charset="-127"/>
              </a:rPr>
              <a:t>1</a:t>
            </a:r>
            <a:r>
              <a:rPr kumimoji="1" lang="ko-KR" altLang="en-US" sz="2400" dirty="0">
                <a:solidFill>
                  <a:srgbClr val="000000"/>
                </a:solidFill>
                <a:ea typeface="나눔고딕 Bold" pitchFamily="50" charset="-127"/>
              </a:rPr>
              <a:t>월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4871864" y="1052736"/>
            <a:ext cx="2232248" cy="92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2135560" y="1196752"/>
            <a:ext cx="7992888" cy="44644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 flipH="1">
            <a:off x="2135560" y="1196752"/>
            <a:ext cx="7992888" cy="44644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23792" y="3409256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dirty="0">
                <a:solidFill>
                  <a:srgbClr val="FF0000"/>
                </a:solidFill>
                <a:ea typeface="나눔고딕 Bold" pitchFamily="50" charset="-127"/>
              </a:rPr>
              <a:t>본 면 공 란   </a:t>
            </a:r>
            <a:r>
              <a:rPr kumimoji="1" lang="ko-KR" altLang="en-US" sz="1400" dirty="0">
                <a:solidFill>
                  <a:srgbClr val="000000"/>
                </a:solidFill>
                <a:ea typeface="나눔고딕 Bold" pitchFamily="50" charset="-127"/>
              </a:rPr>
              <a:t>정찬미</a:t>
            </a:r>
            <a:endParaRPr kumimoji="1" lang="ko-KR" altLang="en-US" sz="1400" dirty="0">
              <a:solidFill>
                <a:srgbClr val="FF0000"/>
              </a:solidFill>
              <a:ea typeface="나눔고딕 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385639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78EFD46-1B2B-4671-8874-9EE1D9451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853" y="90487"/>
            <a:ext cx="8286750" cy="314072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5AAC63D-74DD-498C-A36E-89D30F855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054" y="3231212"/>
            <a:ext cx="7839075" cy="34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53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4A866C29-CA8D-4C78-B9D7-1E1D34C4C12E}"/>
              </a:ext>
            </a:extLst>
          </p:cNvPr>
          <p:cNvSpPr/>
          <p:nvPr/>
        </p:nvSpPr>
        <p:spPr>
          <a:xfrm>
            <a:off x="0" y="-31185"/>
            <a:ext cx="12193512" cy="6858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ko-KR" altLang="en-US" sz="240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433857D-7405-4D27-9890-AE23F7C9BC9B}"/>
              </a:ext>
            </a:extLst>
          </p:cNvPr>
          <p:cNvSpPr/>
          <p:nvPr/>
        </p:nvSpPr>
        <p:spPr>
          <a:xfrm>
            <a:off x="3771051" y="-8792"/>
            <a:ext cx="8420949" cy="6858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ko-KR" altLang="en-US" sz="240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6253143-4AA6-411D-8ED9-9A3D8A531DD9}"/>
              </a:ext>
            </a:extLst>
          </p:cNvPr>
          <p:cNvGrpSpPr/>
          <p:nvPr/>
        </p:nvGrpSpPr>
        <p:grpSpPr>
          <a:xfrm>
            <a:off x="5970793" y="542856"/>
            <a:ext cx="4559824" cy="901829"/>
            <a:chOff x="1372397" y="266803"/>
            <a:chExt cx="3419868" cy="1046559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6F55C72-0AEC-4DDC-A5F5-A19C1C48B378}"/>
                </a:ext>
              </a:extLst>
            </p:cNvPr>
            <p:cNvSpPr/>
            <p:nvPr/>
          </p:nvSpPr>
          <p:spPr>
            <a:xfrm>
              <a:off x="1443275" y="266803"/>
              <a:ext cx="3348990" cy="104655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00EA9F-5C21-4CC8-91D7-7DCFB7C9E7C0}"/>
                </a:ext>
              </a:extLst>
            </p:cNvPr>
            <p:cNvSpPr txBox="1"/>
            <p:nvPr/>
          </p:nvSpPr>
          <p:spPr>
            <a:xfrm>
              <a:off x="1372397" y="266803"/>
              <a:ext cx="3348990" cy="104655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60" tIns="157480" rIns="157480" bIns="157480" numCol="1" spcCol="1270" anchor="ctr" anchorCtr="0">
              <a:noAutofit/>
            </a:bodyPr>
            <a:lstStyle/>
            <a:p>
              <a:pPr defTabSz="18372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4133" dirty="0">
                  <a:solidFill>
                    <a:srgbClr val="9BBB59">
                      <a:lumMod val="50000"/>
                    </a:srgbClr>
                  </a:solidFill>
                  <a:latin typeface="맑은 고딕"/>
                  <a:ea typeface="맑은 고딕" panose="020B0503020000020004" pitchFamily="50" charset="-127"/>
                </a:rPr>
                <a:t>프로그램 설치</a:t>
              </a: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41457C7-120D-47CD-8A05-8B89EBD9E3B3}"/>
              </a:ext>
            </a:extLst>
          </p:cNvPr>
          <p:cNvGrpSpPr/>
          <p:nvPr/>
        </p:nvGrpSpPr>
        <p:grpSpPr>
          <a:xfrm>
            <a:off x="5448983" y="1685197"/>
            <a:ext cx="5065085" cy="901831"/>
            <a:chOff x="993451" y="1584305"/>
            <a:chExt cx="3798814" cy="1046559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CD8D46B7-5A26-4C14-8E91-412E86594F38}"/>
                </a:ext>
              </a:extLst>
            </p:cNvPr>
            <p:cNvSpPr/>
            <p:nvPr/>
          </p:nvSpPr>
          <p:spPr>
            <a:xfrm>
              <a:off x="1443275" y="1584305"/>
              <a:ext cx="3348990" cy="104655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9FFD35-23AD-41CF-81FF-78895BDBC312}"/>
                </a:ext>
              </a:extLst>
            </p:cNvPr>
            <p:cNvSpPr txBox="1"/>
            <p:nvPr/>
          </p:nvSpPr>
          <p:spPr>
            <a:xfrm>
              <a:off x="993451" y="1584305"/>
              <a:ext cx="3727936" cy="104655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60" tIns="157480" rIns="157480" bIns="157480" numCol="1" spcCol="1270" anchor="ctr" anchorCtr="0">
              <a:noAutofit/>
            </a:bodyPr>
            <a:lstStyle/>
            <a:p>
              <a:pPr defTabSz="18372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4133" dirty="0">
                  <a:solidFill>
                    <a:srgbClr val="9BBB59">
                      <a:lumMod val="50000"/>
                    </a:srgbClr>
                  </a:solidFill>
                  <a:latin typeface="맑은 고딕"/>
                  <a:ea typeface="맑은 고딕" panose="020B0503020000020004" pitchFamily="50" charset="-127"/>
                </a:rPr>
                <a:t>지출결의서 작성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87DF98E-A227-4F7C-AF92-39C5414FE903}"/>
              </a:ext>
            </a:extLst>
          </p:cNvPr>
          <p:cNvGrpSpPr/>
          <p:nvPr/>
        </p:nvGrpSpPr>
        <p:grpSpPr>
          <a:xfrm>
            <a:off x="5401730" y="4259032"/>
            <a:ext cx="5128887" cy="901832"/>
            <a:chOff x="993451" y="2901807"/>
            <a:chExt cx="3798814" cy="1046559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E7B168D5-CE88-419C-BB1F-FE5F9DFE7ECA}"/>
                </a:ext>
              </a:extLst>
            </p:cNvPr>
            <p:cNvSpPr/>
            <p:nvPr/>
          </p:nvSpPr>
          <p:spPr>
            <a:xfrm>
              <a:off x="1443275" y="2901807"/>
              <a:ext cx="3348990" cy="104655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0912ED-7F80-4D56-858D-7A437CD7570D}"/>
                </a:ext>
              </a:extLst>
            </p:cNvPr>
            <p:cNvSpPr txBox="1"/>
            <p:nvPr/>
          </p:nvSpPr>
          <p:spPr>
            <a:xfrm>
              <a:off x="993451" y="2901807"/>
              <a:ext cx="3798814" cy="104655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60" tIns="157480" rIns="157480" bIns="157480" numCol="1" spcCol="1270" anchor="ctr" anchorCtr="0">
              <a:noAutofit/>
            </a:bodyPr>
            <a:lstStyle/>
            <a:p>
              <a:pPr defTabSz="18372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4133" dirty="0">
                  <a:solidFill>
                    <a:srgbClr val="9BBB59">
                      <a:lumMod val="50000"/>
                    </a:srgbClr>
                  </a:solidFill>
                  <a:latin typeface="맑은 고딕"/>
                  <a:ea typeface="맑은 고딕" panose="020B0503020000020004" pitchFamily="50" charset="-127"/>
                </a:rPr>
                <a:t>금전출납부 출력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C5AF8CA-57E1-4E95-BD47-79D49B39D886}"/>
              </a:ext>
            </a:extLst>
          </p:cNvPr>
          <p:cNvSpPr txBox="1"/>
          <p:nvPr/>
        </p:nvSpPr>
        <p:spPr>
          <a:xfrm>
            <a:off x="240512" y="810445"/>
            <a:ext cx="353053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US" altLang="ko-KR" sz="4267" b="1" dirty="0">
                <a:solidFill>
                  <a:prstClr val="white">
                    <a:lumMod val="50000"/>
                  </a:prstClr>
                </a:solidFill>
                <a:latin typeface="맑은 고딕"/>
                <a:ea typeface="맑은 고딕" panose="020B0503020000020004" pitchFamily="50" charset="-127"/>
              </a:rPr>
              <a:t>Contents</a:t>
            </a:r>
            <a:endParaRPr lang="ko-KR" altLang="en-US" sz="4267" b="1" dirty="0">
              <a:solidFill>
                <a:prstClr val="white">
                  <a:lumMod val="50000"/>
                </a:prstClr>
              </a:solidFill>
              <a:latin typeface="맑은 고딕"/>
              <a:ea typeface="맑은 고딕" panose="020B0503020000020004" pitchFamily="50" charset="-127"/>
            </a:endParaRPr>
          </a:p>
        </p:txBody>
      </p: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A664893D-4654-4F81-8B0F-D26B0E255964}"/>
              </a:ext>
            </a:extLst>
          </p:cNvPr>
          <p:cNvCxnSpPr>
            <a:cxnSpLocks/>
          </p:cNvCxnSpPr>
          <p:nvPr/>
        </p:nvCxnSpPr>
        <p:spPr>
          <a:xfrm>
            <a:off x="6737366" y="2587027"/>
            <a:ext cx="641365" cy="380900"/>
          </a:xfrm>
          <a:prstGeom prst="bentConnector3">
            <a:avLst>
              <a:gd name="adj1" fmla="val 1697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1129E89-8C5A-43A3-9635-11474F485233}"/>
              </a:ext>
            </a:extLst>
          </p:cNvPr>
          <p:cNvSpPr txBox="1"/>
          <p:nvPr/>
        </p:nvSpPr>
        <p:spPr>
          <a:xfrm>
            <a:off x="7378731" y="2777477"/>
            <a:ext cx="3182589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1219170"/>
            <a:r>
              <a:rPr lang="ko-KR" altLang="en-US" sz="240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계정과목 분류</a:t>
            </a:r>
          </a:p>
        </p:txBody>
      </p: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093DC3D7-B09C-4F1B-A9DB-FA808E8D5F3A}"/>
              </a:ext>
            </a:extLst>
          </p:cNvPr>
          <p:cNvCxnSpPr>
            <a:cxnSpLocks/>
          </p:cNvCxnSpPr>
          <p:nvPr/>
        </p:nvCxnSpPr>
        <p:spPr>
          <a:xfrm>
            <a:off x="6737366" y="5171179"/>
            <a:ext cx="641365" cy="380900"/>
          </a:xfrm>
          <a:prstGeom prst="bentConnector3">
            <a:avLst>
              <a:gd name="adj1" fmla="val 1697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B6BC326-E4DE-4158-B352-9F12B8815CDD}"/>
              </a:ext>
            </a:extLst>
          </p:cNvPr>
          <p:cNvSpPr txBox="1"/>
          <p:nvPr/>
        </p:nvSpPr>
        <p:spPr>
          <a:xfrm>
            <a:off x="7378731" y="5361629"/>
            <a:ext cx="3182589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1219170"/>
            <a:r>
              <a:rPr lang="ko-KR" altLang="en-US" sz="240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전표번호 매기기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318652-98B8-4608-8A79-AED4C0D05C50}"/>
              </a:ext>
            </a:extLst>
          </p:cNvPr>
          <p:cNvSpPr txBox="1"/>
          <p:nvPr/>
        </p:nvSpPr>
        <p:spPr>
          <a:xfrm>
            <a:off x="7378731" y="3351282"/>
            <a:ext cx="3182589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1219170"/>
            <a:r>
              <a:rPr lang="ko-KR" altLang="en-US" sz="240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지출결의서 인쇄</a:t>
            </a:r>
          </a:p>
        </p:txBody>
      </p: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6EF4813F-FB21-4211-8D07-7AF5FBC9BD80}"/>
              </a:ext>
            </a:extLst>
          </p:cNvPr>
          <p:cNvCxnSpPr>
            <a:cxnSpLocks/>
          </p:cNvCxnSpPr>
          <p:nvPr/>
        </p:nvCxnSpPr>
        <p:spPr>
          <a:xfrm>
            <a:off x="6735854" y="2953178"/>
            <a:ext cx="642877" cy="596413"/>
          </a:xfrm>
          <a:prstGeom prst="bentConnector3">
            <a:avLst>
              <a:gd name="adj1" fmla="val 1811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77F46F7-0357-4328-9617-1C02A492DE5C}"/>
              </a:ext>
            </a:extLst>
          </p:cNvPr>
          <p:cNvSpPr txBox="1"/>
          <p:nvPr/>
        </p:nvSpPr>
        <p:spPr>
          <a:xfrm>
            <a:off x="7378731" y="5959528"/>
            <a:ext cx="3182589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1219170"/>
            <a:r>
              <a:rPr lang="ko-KR" altLang="en-US" sz="240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장부 인쇄</a:t>
            </a:r>
          </a:p>
        </p:txBody>
      </p:sp>
      <p:cxnSp>
        <p:nvCxnSpPr>
          <p:cNvPr id="30" name="연결선: 꺾임 29">
            <a:extLst>
              <a:ext uri="{FF2B5EF4-FFF2-40B4-BE49-F238E27FC236}">
                <a16:creationId xmlns:a16="http://schemas.microsoft.com/office/drawing/2014/main" id="{84C1908F-F63D-4568-B4B9-D59AD9658D3B}"/>
              </a:ext>
            </a:extLst>
          </p:cNvPr>
          <p:cNvCxnSpPr>
            <a:cxnSpLocks/>
          </p:cNvCxnSpPr>
          <p:nvPr/>
        </p:nvCxnSpPr>
        <p:spPr>
          <a:xfrm>
            <a:off x="6735854" y="5558390"/>
            <a:ext cx="642877" cy="596413"/>
          </a:xfrm>
          <a:prstGeom prst="bentConnector3">
            <a:avLst>
              <a:gd name="adj1" fmla="val 1811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282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8000" t="-1000" r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2B2833-C4F9-4D93-AC63-AB1700070A17}"/>
              </a:ext>
            </a:extLst>
          </p:cNvPr>
          <p:cNvSpPr txBox="1"/>
          <p:nvPr/>
        </p:nvSpPr>
        <p:spPr>
          <a:xfrm>
            <a:off x="5047861" y="214604"/>
            <a:ext cx="15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2024</a:t>
            </a:r>
            <a:r>
              <a:rPr lang="ko-KR" altLang="en-US" dirty="0">
                <a:latin typeface="HY엽서L" panose="02030600000101010101" pitchFamily="18" charset="-127"/>
                <a:ea typeface="HY엽서L" panose="02030600000101010101" pitchFamily="18" charset="-127"/>
              </a:rPr>
              <a:t>년 </a:t>
            </a:r>
            <a:r>
              <a:rPr lang="en-US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1</a:t>
            </a:r>
            <a:r>
              <a:rPr lang="ko-KR" altLang="en-US" dirty="0">
                <a:latin typeface="HY엽서L" panose="02030600000101010101" pitchFamily="18" charset="-127"/>
                <a:ea typeface="HY엽서L" panose="02030600000101010101" pitchFamily="18" charset="-127"/>
              </a:rPr>
              <a:t>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286168-9CFE-49DF-8669-BA4DB8E25C6C}"/>
              </a:ext>
            </a:extLst>
          </p:cNvPr>
          <p:cNvSpPr txBox="1"/>
          <p:nvPr/>
        </p:nvSpPr>
        <p:spPr>
          <a:xfrm>
            <a:off x="1324947" y="1334277"/>
            <a:ext cx="43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1</a:t>
            </a:r>
            <a:endParaRPr lang="ko-KR" altLang="en-US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47D9E-1D07-4846-94A1-DD0D8F7D0B3D}"/>
              </a:ext>
            </a:extLst>
          </p:cNvPr>
          <p:cNvSpPr txBox="1"/>
          <p:nvPr/>
        </p:nvSpPr>
        <p:spPr>
          <a:xfrm>
            <a:off x="1875453" y="1334277"/>
            <a:ext cx="58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1</a:t>
            </a:r>
            <a:endParaRPr lang="ko-KR" altLang="en-US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E37A88-EB7C-496D-A2EF-3B4F7261CB3A}"/>
              </a:ext>
            </a:extLst>
          </p:cNvPr>
          <p:cNvSpPr txBox="1"/>
          <p:nvPr/>
        </p:nvSpPr>
        <p:spPr>
          <a:xfrm>
            <a:off x="2575249" y="1334277"/>
            <a:ext cx="231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전년도이월</a:t>
            </a:r>
            <a:endParaRPr lang="ko-KR" altLang="en-US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F0895-10C3-4694-B87B-6C41A6952EF3}"/>
              </a:ext>
            </a:extLst>
          </p:cNvPr>
          <p:cNvSpPr txBox="1"/>
          <p:nvPr/>
        </p:nvSpPr>
        <p:spPr>
          <a:xfrm>
            <a:off x="5503506" y="1349045"/>
            <a:ext cx="13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3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500000</a:t>
            </a:r>
            <a:endParaRPr lang="ko-KR" altLang="en-US" spc="300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28B82-2BE6-4AA3-890C-5D69411E61EC}"/>
              </a:ext>
            </a:extLst>
          </p:cNvPr>
          <p:cNvSpPr txBox="1"/>
          <p:nvPr/>
        </p:nvSpPr>
        <p:spPr>
          <a:xfrm>
            <a:off x="8916955" y="1334277"/>
            <a:ext cx="13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300" dirty="0">
                <a:latin typeface="HY엽서L" panose="02030600000101010101" pitchFamily="18" charset="-127"/>
                <a:ea typeface="HY엽서L" panose="02030600000101010101" pitchFamily="18" charset="-127"/>
              </a:rPr>
              <a:t>500000</a:t>
            </a:r>
            <a:endParaRPr lang="ko-KR" altLang="en-US" spc="3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75D32-E15A-4202-BC6C-ACAC2CA5BD42}"/>
              </a:ext>
            </a:extLst>
          </p:cNvPr>
          <p:cNvSpPr txBox="1"/>
          <p:nvPr/>
        </p:nvSpPr>
        <p:spPr>
          <a:xfrm>
            <a:off x="2575249" y="1770468"/>
            <a:ext cx="231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엽서L" panose="02030600000101010101" pitchFamily="18" charset="-127"/>
                <a:ea typeface="HY엽서L" panose="02030600000101010101" pitchFamily="18" charset="-127"/>
              </a:rPr>
              <a:t>새가족선물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FD36B1-2F9A-47B1-A71A-06D8347D5C47}"/>
              </a:ext>
            </a:extLst>
          </p:cNvPr>
          <p:cNvSpPr txBox="1"/>
          <p:nvPr/>
        </p:nvSpPr>
        <p:spPr>
          <a:xfrm>
            <a:off x="1875453" y="1770468"/>
            <a:ext cx="58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5</a:t>
            </a:r>
            <a:endParaRPr lang="ko-KR" altLang="en-US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D99F1C-9E29-4637-963B-0B51C4327725}"/>
              </a:ext>
            </a:extLst>
          </p:cNvPr>
          <p:cNvSpPr txBox="1"/>
          <p:nvPr/>
        </p:nvSpPr>
        <p:spPr>
          <a:xfrm>
            <a:off x="7095153" y="1795906"/>
            <a:ext cx="1515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300" dirty="0">
                <a:latin typeface="HY엽서L" panose="02030600000101010101" pitchFamily="18" charset="-127"/>
                <a:ea typeface="HY엽서L" panose="02030600000101010101" pitchFamily="18" charset="-127"/>
              </a:rPr>
              <a:t>100000</a:t>
            </a:r>
            <a:endParaRPr lang="ko-KR" altLang="en-US" spc="3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E321A2-E204-4D14-A352-6E3121C36652}"/>
              </a:ext>
            </a:extLst>
          </p:cNvPr>
          <p:cNvSpPr txBox="1"/>
          <p:nvPr/>
        </p:nvSpPr>
        <p:spPr>
          <a:xfrm>
            <a:off x="8916955" y="1863772"/>
            <a:ext cx="13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300" dirty="0">
                <a:latin typeface="HY엽서L" panose="02030600000101010101" pitchFamily="18" charset="-127"/>
                <a:ea typeface="HY엽서L" panose="02030600000101010101" pitchFamily="18" charset="-127"/>
              </a:rPr>
              <a:t>400000</a:t>
            </a:r>
            <a:endParaRPr lang="ko-KR" altLang="en-US" spc="3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7A0FB8-303C-4CEF-92C7-F06829BE9AD9}"/>
              </a:ext>
            </a:extLst>
          </p:cNvPr>
          <p:cNvSpPr txBox="1"/>
          <p:nvPr/>
        </p:nvSpPr>
        <p:spPr>
          <a:xfrm>
            <a:off x="2575249" y="2339635"/>
            <a:ext cx="231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엽서L" panose="02030600000101010101" pitchFamily="18" charset="-127"/>
                <a:ea typeface="HY엽서L" panose="02030600000101010101" pitchFamily="18" charset="-127"/>
              </a:rPr>
              <a:t>주일헌금</a:t>
            </a:r>
            <a:r>
              <a:rPr lang="en-US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(</a:t>
            </a:r>
            <a:r>
              <a:rPr lang="ko-KR" altLang="en-US" dirty="0">
                <a:latin typeface="HY엽서L" panose="02030600000101010101" pitchFamily="18" charset="-127"/>
                <a:ea typeface="HY엽서L" panose="02030600000101010101" pitchFamily="18" charset="-127"/>
              </a:rPr>
              <a:t>십일조 외</a:t>
            </a:r>
            <a:r>
              <a:rPr lang="en-US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)</a:t>
            </a:r>
            <a:endParaRPr lang="ko-KR" altLang="en-US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3915DD-56AC-4458-B739-BF2E7AA1F714}"/>
              </a:ext>
            </a:extLst>
          </p:cNvPr>
          <p:cNvSpPr txBox="1"/>
          <p:nvPr/>
        </p:nvSpPr>
        <p:spPr>
          <a:xfrm>
            <a:off x="1875453" y="2339635"/>
            <a:ext cx="58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7</a:t>
            </a:r>
            <a:endParaRPr lang="ko-KR" altLang="en-US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142F15-B27D-4CDB-A54F-366EC2CACA73}"/>
              </a:ext>
            </a:extLst>
          </p:cNvPr>
          <p:cNvSpPr txBox="1"/>
          <p:nvPr/>
        </p:nvSpPr>
        <p:spPr>
          <a:xfrm>
            <a:off x="5365102" y="2378562"/>
            <a:ext cx="1515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300" dirty="0">
                <a:latin typeface="HY엽서L" panose="02030600000101010101" pitchFamily="18" charset="-127"/>
                <a:ea typeface="HY엽서L" panose="02030600000101010101" pitchFamily="18" charset="-127"/>
              </a:rPr>
              <a:t> 250000</a:t>
            </a:r>
            <a:endParaRPr lang="ko-KR" altLang="en-US" spc="3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48604B-4A35-4C18-8093-D3A1858A9B40}"/>
              </a:ext>
            </a:extLst>
          </p:cNvPr>
          <p:cNvSpPr txBox="1"/>
          <p:nvPr/>
        </p:nvSpPr>
        <p:spPr>
          <a:xfrm>
            <a:off x="8916955" y="2369171"/>
            <a:ext cx="13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300" dirty="0">
                <a:latin typeface="HY엽서L" panose="02030600000101010101" pitchFamily="18" charset="-127"/>
                <a:ea typeface="HY엽서L" panose="02030600000101010101" pitchFamily="18" charset="-127"/>
              </a:rPr>
              <a:t>650000</a:t>
            </a:r>
            <a:endParaRPr lang="ko-KR" altLang="en-US" spc="3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71EDA1-85B4-40BB-9F90-9D0CD80CE9BA}"/>
              </a:ext>
            </a:extLst>
          </p:cNvPr>
          <p:cNvSpPr txBox="1"/>
          <p:nvPr/>
        </p:nvSpPr>
        <p:spPr>
          <a:xfrm>
            <a:off x="2575249" y="2814289"/>
            <a:ext cx="371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엽서L" panose="02030600000101010101" pitchFamily="18" charset="-127"/>
                <a:ea typeface="HY엽서L" panose="02030600000101010101" pitchFamily="18" charset="-127"/>
              </a:rPr>
              <a:t>복사용지</a:t>
            </a:r>
            <a:r>
              <a:rPr lang="en-US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(</a:t>
            </a:r>
            <a:r>
              <a:rPr lang="ko-KR" altLang="en-US" dirty="0" err="1">
                <a:latin typeface="HY엽서L" panose="02030600000101010101" pitchFamily="18" charset="-127"/>
                <a:ea typeface="HY엽서L" panose="02030600000101010101" pitchFamily="18" charset="-127"/>
              </a:rPr>
              <a:t>잘생긴최집사</a:t>
            </a:r>
            <a:r>
              <a:rPr lang="en-US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OA</a:t>
            </a:r>
            <a:r>
              <a:rPr lang="ko-KR" altLang="en-US" dirty="0">
                <a:latin typeface="HY엽서L" panose="02030600000101010101" pitchFamily="18" charset="-127"/>
                <a:ea typeface="HY엽서L" panose="02030600000101010101" pitchFamily="18" charset="-127"/>
              </a:rPr>
              <a:t>상사</a:t>
            </a:r>
            <a:r>
              <a:rPr lang="en-US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)</a:t>
            </a:r>
            <a:endParaRPr lang="ko-KR" altLang="en-US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F70921-02AC-4436-AD47-4BBE7D1722D4}"/>
              </a:ext>
            </a:extLst>
          </p:cNvPr>
          <p:cNvSpPr txBox="1"/>
          <p:nvPr/>
        </p:nvSpPr>
        <p:spPr>
          <a:xfrm>
            <a:off x="1875453" y="2750923"/>
            <a:ext cx="58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13</a:t>
            </a:r>
            <a:endParaRPr lang="ko-KR" altLang="en-US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387663-1A3E-470C-BFD0-A89D586F42D8}"/>
              </a:ext>
            </a:extLst>
          </p:cNvPr>
          <p:cNvSpPr txBox="1"/>
          <p:nvPr/>
        </p:nvSpPr>
        <p:spPr>
          <a:xfrm>
            <a:off x="7164355" y="2845032"/>
            <a:ext cx="13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300" dirty="0">
                <a:latin typeface="HY엽서L" panose="02030600000101010101" pitchFamily="18" charset="-127"/>
                <a:ea typeface="HY엽서L" panose="02030600000101010101" pitchFamily="18" charset="-127"/>
              </a:rPr>
              <a:t>100000</a:t>
            </a:r>
            <a:endParaRPr lang="ko-KR" altLang="en-US" spc="3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759CF7-B290-40CD-9A52-338DEBD7705C}"/>
              </a:ext>
            </a:extLst>
          </p:cNvPr>
          <p:cNvSpPr txBox="1"/>
          <p:nvPr/>
        </p:nvSpPr>
        <p:spPr>
          <a:xfrm>
            <a:off x="8916955" y="2845032"/>
            <a:ext cx="13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300" dirty="0">
                <a:latin typeface="HY엽서L" panose="02030600000101010101" pitchFamily="18" charset="-127"/>
                <a:ea typeface="HY엽서L" panose="02030600000101010101" pitchFamily="18" charset="-127"/>
              </a:rPr>
              <a:t>550000</a:t>
            </a:r>
            <a:endParaRPr lang="ko-KR" altLang="en-US" spc="3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5B00D6-FC62-4AA4-8F3F-C65C68EB2D33}"/>
              </a:ext>
            </a:extLst>
          </p:cNvPr>
          <p:cNvSpPr txBox="1"/>
          <p:nvPr/>
        </p:nvSpPr>
        <p:spPr>
          <a:xfrm>
            <a:off x="1875453" y="3244334"/>
            <a:ext cx="58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20</a:t>
            </a:r>
            <a:endParaRPr lang="ko-KR" altLang="en-US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E79EBC-B2EC-42AF-B202-AECA286FFF2D}"/>
              </a:ext>
            </a:extLst>
          </p:cNvPr>
          <p:cNvSpPr txBox="1"/>
          <p:nvPr/>
        </p:nvSpPr>
        <p:spPr>
          <a:xfrm>
            <a:off x="2575249" y="3288943"/>
            <a:ext cx="326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HY엽서L" panose="02030600000101010101" pitchFamily="18" charset="-127"/>
                <a:ea typeface="HY엽서L" panose="02030600000101010101" pitchFamily="18" charset="-127"/>
              </a:rPr>
              <a:t>새가족심방</a:t>
            </a:r>
            <a:r>
              <a:rPr lang="en-US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(</a:t>
            </a:r>
            <a:r>
              <a:rPr lang="ko-KR" altLang="en-US" dirty="0">
                <a:latin typeface="HY엽서L" panose="02030600000101010101" pitchFamily="18" charset="-127"/>
                <a:ea typeface="HY엽서L" panose="02030600000101010101" pitchFamily="18" charset="-127"/>
              </a:rPr>
              <a:t>음료</a:t>
            </a:r>
            <a:r>
              <a:rPr lang="en-US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Box)</a:t>
            </a:r>
            <a:endParaRPr lang="ko-KR" altLang="en-US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D4ADFE-0C99-46F4-A414-D4E5632DCED9}"/>
              </a:ext>
            </a:extLst>
          </p:cNvPr>
          <p:cNvSpPr txBox="1"/>
          <p:nvPr/>
        </p:nvSpPr>
        <p:spPr>
          <a:xfrm>
            <a:off x="7164355" y="3284246"/>
            <a:ext cx="13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300" dirty="0">
                <a:latin typeface="HY엽서L" panose="02030600000101010101" pitchFamily="18" charset="-127"/>
                <a:ea typeface="HY엽서L" panose="02030600000101010101" pitchFamily="18" charset="-127"/>
              </a:rPr>
              <a:t>  20000</a:t>
            </a:r>
            <a:endParaRPr lang="ko-KR" altLang="en-US" spc="3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277D22-4A1D-460C-9309-AC55BFEADFD3}"/>
              </a:ext>
            </a:extLst>
          </p:cNvPr>
          <p:cNvSpPr txBox="1"/>
          <p:nvPr/>
        </p:nvSpPr>
        <p:spPr>
          <a:xfrm>
            <a:off x="8916955" y="3320893"/>
            <a:ext cx="13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300" dirty="0">
                <a:latin typeface="HY엽서L" panose="02030600000101010101" pitchFamily="18" charset="-127"/>
                <a:ea typeface="HY엽서L" panose="02030600000101010101" pitchFamily="18" charset="-127"/>
              </a:rPr>
              <a:t>530000</a:t>
            </a:r>
            <a:endParaRPr lang="ko-KR" altLang="en-US" spc="3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EA84183B-A2D4-4212-88AA-51EF78491AAB}"/>
              </a:ext>
            </a:extLst>
          </p:cNvPr>
          <p:cNvGrpSpPr/>
          <p:nvPr/>
        </p:nvGrpSpPr>
        <p:grpSpPr>
          <a:xfrm>
            <a:off x="2364535" y="3734834"/>
            <a:ext cx="8095081" cy="1909878"/>
            <a:chOff x="2364535" y="3734834"/>
            <a:chExt cx="8095081" cy="1909878"/>
          </a:xfrm>
        </p:grpSpPr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BDA954B1-58CB-47E2-A13F-A2D20514BC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7968" y="3734834"/>
              <a:ext cx="2780522" cy="94461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DC675554-5C9F-4421-8CED-3A735CA9AB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9306" y="4686023"/>
              <a:ext cx="625928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C8DC4371-1087-4F44-B6C7-4E9537CC07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64535" y="5169720"/>
              <a:ext cx="6274057" cy="1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F0A0215B-021E-4827-95A7-B90761035B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79307" y="5639018"/>
              <a:ext cx="8080309" cy="569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C9FDD51F-B6E9-4E82-9063-26607CAD23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79307" y="5576873"/>
              <a:ext cx="8080309" cy="569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8C2E345-91DD-4608-8D1F-AA795B8CAC3D}"/>
              </a:ext>
            </a:extLst>
          </p:cNvPr>
          <p:cNvSpPr txBox="1"/>
          <p:nvPr/>
        </p:nvSpPr>
        <p:spPr>
          <a:xfrm>
            <a:off x="2575249" y="4736645"/>
            <a:ext cx="247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월계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99199F-F6C9-47D7-A5B0-215784FDA514}"/>
              </a:ext>
            </a:extLst>
          </p:cNvPr>
          <p:cNvSpPr txBox="1"/>
          <p:nvPr/>
        </p:nvSpPr>
        <p:spPr>
          <a:xfrm>
            <a:off x="2575249" y="5200963"/>
            <a:ext cx="247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누계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C7C873-FA1E-4F41-9465-BDC80C2E60BC}"/>
              </a:ext>
            </a:extLst>
          </p:cNvPr>
          <p:cNvSpPr txBox="1"/>
          <p:nvPr/>
        </p:nvSpPr>
        <p:spPr>
          <a:xfrm>
            <a:off x="5503506" y="4793096"/>
            <a:ext cx="13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300" dirty="0">
                <a:latin typeface="HY엽서L" panose="02030600000101010101" pitchFamily="18" charset="-127"/>
                <a:ea typeface="HY엽서L" panose="02030600000101010101" pitchFamily="18" charset="-127"/>
              </a:rPr>
              <a:t>200000</a:t>
            </a:r>
            <a:endParaRPr lang="ko-KR" altLang="en-US" spc="3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B38AFC-72D1-45E4-89B2-C1021CEA9D6C}"/>
              </a:ext>
            </a:extLst>
          </p:cNvPr>
          <p:cNvSpPr txBox="1"/>
          <p:nvPr/>
        </p:nvSpPr>
        <p:spPr>
          <a:xfrm>
            <a:off x="5503506" y="5204014"/>
            <a:ext cx="13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300" dirty="0">
                <a:latin typeface="HY엽서L" panose="02030600000101010101" pitchFamily="18" charset="-127"/>
                <a:ea typeface="HY엽서L" panose="02030600000101010101" pitchFamily="18" charset="-127"/>
              </a:rPr>
              <a:t>700000</a:t>
            </a:r>
            <a:endParaRPr lang="ko-KR" altLang="en-US" spc="3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0EC6F8-D8BB-4EA9-BAC7-52B077EF5692}"/>
              </a:ext>
            </a:extLst>
          </p:cNvPr>
          <p:cNvSpPr txBox="1"/>
          <p:nvPr/>
        </p:nvSpPr>
        <p:spPr>
          <a:xfrm>
            <a:off x="7239000" y="4793096"/>
            <a:ext cx="13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300" dirty="0">
                <a:latin typeface="HY엽서L" panose="02030600000101010101" pitchFamily="18" charset="-127"/>
                <a:ea typeface="HY엽서L" panose="02030600000101010101" pitchFamily="18" charset="-127"/>
              </a:rPr>
              <a:t>170000</a:t>
            </a:r>
            <a:endParaRPr lang="ko-KR" altLang="en-US" spc="3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C7BA1D-7CCA-400A-9F69-B609245C71EA}"/>
              </a:ext>
            </a:extLst>
          </p:cNvPr>
          <p:cNvSpPr txBox="1"/>
          <p:nvPr/>
        </p:nvSpPr>
        <p:spPr>
          <a:xfrm>
            <a:off x="8896739" y="4793096"/>
            <a:ext cx="13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300" dirty="0">
                <a:latin typeface="HY엽서L" panose="02030600000101010101" pitchFamily="18" charset="-127"/>
                <a:ea typeface="HY엽서L" panose="02030600000101010101" pitchFamily="18" charset="-127"/>
              </a:rPr>
              <a:t>  30000</a:t>
            </a:r>
            <a:endParaRPr lang="ko-KR" altLang="en-US" spc="3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489BFE-BF14-45B0-AA21-50EB1037B8A7}"/>
              </a:ext>
            </a:extLst>
          </p:cNvPr>
          <p:cNvSpPr txBox="1"/>
          <p:nvPr/>
        </p:nvSpPr>
        <p:spPr>
          <a:xfrm>
            <a:off x="7239000" y="5180009"/>
            <a:ext cx="13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300" dirty="0">
                <a:latin typeface="HY엽서L" panose="02030600000101010101" pitchFamily="18" charset="-127"/>
                <a:ea typeface="HY엽서L" panose="02030600000101010101" pitchFamily="18" charset="-127"/>
              </a:rPr>
              <a:t>170000</a:t>
            </a:r>
            <a:endParaRPr lang="ko-KR" altLang="en-US" spc="3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985BAA-111F-4C9B-B9C9-02B54B952D5F}"/>
              </a:ext>
            </a:extLst>
          </p:cNvPr>
          <p:cNvSpPr txBox="1"/>
          <p:nvPr/>
        </p:nvSpPr>
        <p:spPr>
          <a:xfrm>
            <a:off x="8916955" y="5169006"/>
            <a:ext cx="13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300" dirty="0">
                <a:latin typeface="HY엽서L" panose="02030600000101010101" pitchFamily="18" charset="-127"/>
                <a:ea typeface="HY엽서L" panose="02030600000101010101" pitchFamily="18" charset="-127"/>
              </a:rPr>
              <a:t>530000</a:t>
            </a:r>
            <a:endParaRPr lang="ko-KR" altLang="en-US" spc="3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8C4318-2366-44EC-A26B-127412FDA5CE}"/>
              </a:ext>
            </a:extLst>
          </p:cNvPr>
          <p:cNvSpPr txBox="1"/>
          <p:nvPr/>
        </p:nvSpPr>
        <p:spPr>
          <a:xfrm>
            <a:off x="1324947" y="5686395"/>
            <a:ext cx="43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2</a:t>
            </a:r>
            <a:endParaRPr lang="ko-KR" altLang="en-US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BD50421-130B-4BD4-AE9F-387FA22A10BD}"/>
              </a:ext>
            </a:extLst>
          </p:cNvPr>
          <p:cNvSpPr txBox="1"/>
          <p:nvPr/>
        </p:nvSpPr>
        <p:spPr>
          <a:xfrm>
            <a:off x="1875453" y="5686395"/>
            <a:ext cx="58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1</a:t>
            </a:r>
            <a:endParaRPr lang="ko-KR" altLang="en-US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0B90AEF-AD4F-4C0E-A230-3D32E9D5BCC8}"/>
              </a:ext>
            </a:extLst>
          </p:cNvPr>
          <p:cNvSpPr txBox="1"/>
          <p:nvPr/>
        </p:nvSpPr>
        <p:spPr>
          <a:xfrm>
            <a:off x="2575249" y="5686395"/>
            <a:ext cx="231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전월이월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1407A90-BD52-4DE3-98B8-CC925E03E9CE}"/>
              </a:ext>
            </a:extLst>
          </p:cNvPr>
          <p:cNvSpPr txBox="1"/>
          <p:nvPr/>
        </p:nvSpPr>
        <p:spPr>
          <a:xfrm>
            <a:off x="8916955" y="5812346"/>
            <a:ext cx="13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3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530000</a:t>
            </a:r>
            <a:endParaRPr lang="ko-KR" altLang="en-US" spc="300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AC2F6F0-50DC-4949-A037-AE81DDF2D3D3}"/>
              </a:ext>
            </a:extLst>
          </p:cNvPr>
          <p:cNvSpPr txBox="1"/>
          <p:nvPr/>
        </p:nvSpPr>
        <p:spPr>
          <a:xfrm>
            <a:off x="2575249" y="6192303"/>
            <a:ext cx="231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엽서L" panose="02030600000101010101" pitchFamily="18" charset="-127"/>
                <a:ea typeface="HY엽서L" panose="02030600000101010101" pitchFamily="18" charset="-127"/>
              </a:rPr>
              <a:t>재정지원금</a:t>
            </a:r>
            <a:r>
              <a:rPr lang="en-US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(</a:t>
            </a:r>
            <a:r>
              <a:rPr lang="ko-KR" altLang="en-US" dirty="0">
                <a:latin typeface="HY엽서L" panose="02030600000101010101" pitchFamily="18" charset="-127"/>
                <a:ea typeface="HY엽서L" panose="02030600000101010101" pitchFamily="18" charset="-127"/>
              </a:rPr>
              <a:t>재정부</a:t>
            </a:r>
            <a:r>
              <a:rPr lang="en-US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)</a:t>
            </a:r>
            <a:endParaRPr lang="ko-KR" altLang="en-US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86CDFB7-D53C-4F16-9BC5-8EE4D3CD4640}"/>
              </a:ext>
            </a:extLst>
          </p:cNvPr>
          <p:cNvSpPr txBox="1"/>
          <p:nvPr/>
        </p:nvSpPr>
        <p:spPr>
          <a:xfrm>
            <a:off x="1875453" y="6192303"/>
            <a:ext cx="58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엽서L" panose="02030600000101010101" pitchFamily="18" charset="-127"/>
                <a:ea typeface="HY엽서L" panose="02030600000101010101" pitchFamily="18" charset="-127"/>
              </a:rPr>
              <a:t>4</a:t>
            </a:r>
            <a:endParaRPr lang="ko-KR" altLang="en-US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7272ECB-1290-4646-8823-7CC89D8134B7}"/>
              </a:ext>
            </a:extLst>
          </p:cNvPr>
          <p:cNvSpPr txBox="1"/>
          <p:nvPr/>
        </p:nvSpPr>
        <p:spPr>
          <a:xfrm>
            <a:off x="5262465" y="6284063"/>
            <a:ext cx="164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300" dirty="0">
                <a:latin typeface="HY엽서L" panose="02030600000101010101" pitchFamily="18" charset="-127"/>
                <a:ea typeface="HY엽서L" panose="02030600000101010101" pitchFamily="18" charset="-127"/>
              </a:rPr>
              <a:t> 200000</a:t>
            </a:r>
            <a:endParaRPr lang="ko-KR" altLang="en-US" spc="3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696E8DE-E8AE-487A-BD31-B799A31231BD}"/>
              </a:ext>
            </a:extLst>
          </p:cNvPr>
          <p:cNvSpPr txBox="1"/>
          <p:nvPr/>
        </p:nvSpPr>
        <p:spPr>
          <a:xfrm>
            <a:off x="8638592" y="6284063"/>
            <a:ext cx="164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300" dirty="0">
                <a:latin typeface="HY엽서L" panose="02030600000101010101" pitchFamily="18" charset="-127"/>
                <a:ea typeface="HY엽서L" panose="02030600000101010101" pitchFamily="18" charset="-127"/>
              </a:rPr>
              <a:t> 2530000</a:t>
            </a:r>
            <a:endParaRPr lang="ko-KR" altLang="en-US" spc="3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62" name="말풍선: 모서리가 둥근 사각형 61">
            <a:extLst>
              <a:ext uri="{FF2B5EF4-FFF2-40B4-BE49-F238E27FC236}">
                <a16:creationId xmlns:a16="http://schemas.microsoft.com/office/drawing/2014/main" id="{62E66692-A839-4F70-8EB2-3D1474CE9207}"/>
              </a:ext>
            </a:extLst>
          </p:cNvPr>
          <p:cNvSpPr/>
          <p:nvPr/>
        </p:nvSpPr>
        <p:spPr>
          <a:xfrm>
            <a:off x="1143001" y="3953766"/>
            <a:ext cx="1320282" cy="369332"/>
          </a:xfrm>
          <a:prstGeom prst="wedgeRoundRectCallout">
            <a:avLst>
              <a:gd name="adj1" fmla="val 103038"/>
              <a:gd name="adj2" fmla="val 68262"/>
              <a:gd name="adj3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마감선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3" name="말풍선: 모서리가 둥근 사각형 62">
            <a:extLst>
              <a:ext uri="{FF2B5EF4-FFF2-40B4-BE49-F238E27FC236}">
                <a16:creationId xmlns:a16="http://schemas.microsoft.com/office/drawing/2014/main" id="{70908C8A-0BE4-4492-8DC8-F8F47B0641C1}"/>
              </a:ext>
            </a:extLst>
          </p:cNvPr>
          <p:cNvSpPr/>
          <p:nvPr/>
        </p:nvSpPr>
        <p:spPr>
          <a:xfrm>
            <a:off x="1143001" y="4706822"/>
            <a:ext cx="1320282" cy="369332"/>
          </a:xfrm>
          <a:prstGeom prst="wedgeRoundRectCallout">
            <a:avLst>
              <a:gd name="adj1" fmla="val 64169"/>
              <a:gd name="adj2" fmla="val 15209"/>
              <a:gd name="adj3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월 합계</a:t>
            </a:r>
          </a:p>
        </p:txBody>
      </p:sp>
      <p:sp>
        <p:nvSpPr>
          <p:cNvPr id="64" name="말풍선: 모서리가 둥근 사각형 63">
            <a:extLst>
              <a:ext uri="{FF2B5EF4-FFF2-40B4-BE49-F238E27FC236}">
                <a16:creationId xmlns:a16="http://schemas.microsoft.com/office/drawing/2014/main" id="{BCEA1800-08CF-453D-BF73-5E6E1809C949}"/>
              </a:ext>
            </a:extLst>
          </p:cNvPr>
          <p:cNvSpPr/>
          <p:nvPr/>
        </p:nvSpPr>
        <p:spPr>
          <a:xfrm>
            <a:off x="1143001" y="5143624"/>
            <a:ext cx="1320282" cy="369332"/>
          </a:xfrm>
          <a:prstGeom prst="wedgeRoundRectCallout">
            <a:avLst>
              <a:gd name="adj1" fmla="val 61342"/>
              <a:gd name="adj2" fmla="val 5103"/>
              <a:gd name="adj3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누적 합계</a:t>
            </a:r>
          </a:p>
        </p:txBody>
      </p:sp>
      <p:sp>
        <p:nvSpPr>
          <p:cNvPr id="65" name="말풍선: 모서리가 둥근 사각형 64">
            <a:extLst>
              <a:ext uri="{FF2B5EF4-FFF2-40B4-BE49-F238E27FC236}">
                <a16:creationId xmlns:a16="http://schemas.microsoft.com/office/drawing/2014/main" id="{914B49C6-4193-48B5-8949-26B8E92EB4BC}"/>
              </a:ext>
            </a:extLst>
          </p:cNvPr>
          <p:cNvSpPr/>
          <p:nvPr/>
        </p:nvSpPr>
        <p:spPr>
          <a:xfrm>
            <a:off x="7095153" y="5789769"/>
            <a:ext cx="873190" cy="356526"/>
          </a:xfrm>
          <a:prstGeom prst="wedgeRoundRectCallout">
            <a:avLst>
              <a:gd name="adj1" fmla="val -71025"/>
              <a:gd name="adj2" fmla="val -95155"/>
              <a:gd name="adj3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두 줄</a:t>
            </a:r>
          </a:p>
        </p:txBody>
      </p:sp>
    </p:spTree>
    <p:extLst>
      <p:ext uri="{BB962C8B-B14F-4D97-AF65-F5344CB8AC3E}">
        <p14:creationId xmlns:p14="http://schemas.microsoft.com/office/powerpoint/2010/main" val="970457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61F63DA-D120-4E22-8F5F-49AD9321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24" y="439817"/>
            <a:ext cx="6329266" cy="6287551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6B86208-65CE-4CC8-B91B-815B31F71364}"/>
              </a:ext>
            </a:extLst>
          </p:cNvPr>
          <p:cNvCxnSpPr>
            <a:cxnSpLocks/>
          </p:cNvCxnSpPr>
          <p:nvPr/>
        </p:nvCxnSpPr>
        <p:spPr>
          <a:xfrm flipH="1">
            <a:off x="1375490" y="5637746"/>
            <a:ext cx="1461016" cy="5518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F08977A-8534-4AC0-81E2-708AED5400F2}"/>
              </a:ext>
            </a:extLst>
          </p:cNvPr>
          <p:cNvCxnSpPr>
            <a:cxnSpLocks/>
          </p:cNvCxnSpPr>
          <p:nvPr/>
        </p:nvCxnSpPr>
        <p:spPr>
          <a:xfrm flipH="1">
            <a:off x="1390262" y="6189596"/>
            <a:ext cx="43947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865A3AE-6EBA-4BBA-8A3A-479636BF0223}"/>
              </a:ext>
            </a:extLst>
          </p:cNvPr>
          <p:cNvCxnSpPr>
            <a:cxnSpLocks/>
          </p:cNvCxnSpPr>
          <p:nvPr/>
        </p:nvCxnSpPr>
        <p:spPr>
          <a:xfrm flipH="1">
            <a:off x="1390262" y="6572151"/>
            <a:ext cx="43947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B3D5286-F9F3-4A85-AE2B-B6F456B03D2A}"/>
              </a:ext>
            </a:extLst>
          </p:cNvPr>
          <p:cNvSpPr txBox="1"/>
          <p:nvPr/>
        </p:nvSpPr>
        <p:spPr>
          <a:xfrm>
            <a:off x="1614972" y="6173371"/>
            <a:ext cx="247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월계</a:t>
            </a: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DE10B37F-B1D3-48BF-9FC9-28AB6EC72763}"/>
              </a:ext>
            </a:extLst>
          </p:cNvPr>
          <p:cNvCxnSpPr/>
          <p:nvPr/>
        </p:nvCxnSpPr>
        <p:spPr>
          <a:xfrm>
            <a:off x="457976" y="5411756"/>
            <a:ext cx="72592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말풍선: 모서리가 둥근 사각형 15">
            <a:extLst>
              <a:ext uri="{FF2B5EF4-FFF2-40B4-BE49-F238E27FC236}">
                <a16:creationId xmlns:a16="http://schemas.microsoft.com/office/drawing/2014/main" id="{7E35256D-BBB4-4EDB-895A-3AB9F3E397CE}"/>
              </a:ext>
            </a:extLst>
          </p:cNvPr>
          <p:cNvSpPr/>
          <p:nvPr/>
        </p:nvSpPr>
        <p:spPr>
          <a:xfrm>
            <a:off x="7917026" y="5066526"/>
            <a:ext cx="3444550" cy="529896"/>
          </a:xfrm>
          <a:prstGeom prst="wedgeRoundRectCallout">
            <a:avLst>
              <a:gd name="adj1" fmla="val -75996"/>
              <a:gd name="adj2" fmla="val 21181"/>
              <a:gd name="adj3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월 마감을 하여 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다음달에 전월이월로 기재</a:t>
            </a:r>
          </a:p>
        </p:txBody>
      </p:sp>
    </p:spTree>
    <p:extLst>
      <p:ext uri="{BB962C8B-B14F-4D97-AF65-F5344CB8AC3E}">
        <p14:creationId xmlns:p14="http://schemas.microsoft.com/office/powerpoint/2010/main" val="3791071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사각형: 모서리가 접힌 도형 23">
            <a:extLst>
              <a:ext uri="{FF2B5EF4-FFF2-40B4-BE49-F238E27FC236}">
                <a16:creationId xmlns:a16="http://schemas.microsoft.com/office/drawing/2014/main" id="{C3D998F2-02CA-4198-90D1-24DFD164C066}"/>
              </a:ext>
            </a:extLst>
          </p:cNvPr>
          <p:cNvSpPr/>
          <p:nvPr/>
        </p:nvSpPr>
        <p:spPr>
          <a:xfrm>
            <a:off x="7737918" y="1334925"/>
            <a:ext cx="4162353" cy="5200174"/>
          </a:xfrm>
          <a:prstGeom prst="foldedCorner">
            <a:avLst/>
          </a:prstGeom>
          <a:gradFill flip="none" rotWithShape="1">
            <a:gsLst>
              <a:gs pos="2000">
                <a:schemeClr val="bg1"/>
              </a:gs>
              <a:gs pos="46000">
                <a:srgbClr val="FFFF00">
                  <a:alpha val="76000"/>
                </a:srgb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126C1C3-E80A-45F8-B1F8-9DEE4201D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4" y="308923"/>
            <a:ext cx="7416824" cy="623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FCF9AF1-B000-4649-BFDD-D693580D5412}"/>
              </a:ext>
            </a:extLst>
          </p:cNvPr>
          <p:cNvCxnSpPr>
            <a:cxnSpLocks/>
          </p:cNvCxnSpPr>
          <p:nvPr/>
        </p:nvCxnSpPr>
        <p:spPr>
          <a:xfrm flipH="1">
            <a:off x="1698171" y="5421800"/>
            <a:ext cx="2062066" cy="4044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12468689-DFBD-43DF-9087-2D5BC39D7372}"/>
              </a:ext>
            </a:extLst>
          </p:cNvPr>
          <p:cNvCxnSpPr>
            <a:cxnSpLocks/>
          </p:cNvCxnSpPr>
          <p:nvPr/>
        </p:nvCxnSpPr>
        <p:spPr>
          <a:xfrm flipH="1">
            <a:off x="1698171" y="6176865"/>
            <a:ext cx="50198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DBA424A4-8C1E-4FA1-93A9-04C3799AB790}"/>
              </a:ext>
            </a:extLst>
          </p:cNvPr>
          <p:cNvCxnSpPr>
            <a:cxnSpLocks/>
          </p:cNvCxnSpPr>
          <p:nvPr/>
        </p:nvCxnSpPr>
        <p:spPr>
          <a:xfrm flipH="1">
            <a:off x="1698171" y="6413530"/>
            <a:ext cx="61395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BEE63F78-DC15-4C3B-B180-DED097267BA0}"/>
              </a:ext>
            </a:extLst>
          </p:cNvPr>
          <p:cNvCxnSpPr>
            <a:cxnSpLocks/>
          </p:cNvCxnSpPr>
          <p:nvPr/>
        </p:nvCxnSpPr>
        <p:spPr>
          <a:xfrm flipH="1">
            <a:off x="1698171" y="5830290"/>
            <a:ext cx="50198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83168BB3-9CCD-4F15-944B-21AC67361928}"/>
              </a:ext>
            </a:extLst>
          </p:cNvPr>
          <p:cNvCxnSpPr>
            <a:cxnSpLocks/>
          </p:cNvCxnSpPr>
          <p:nvPr/>
        </p:nvCxnSpPr>
        <p:spPr>
          <a:xfrm flipH="1">
            <a:off x="1698171" y="6450852"/>
            <a:ext cx="61395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말풍선: 모서리가 둥근 사각형 17">
            <a:extLst>
              <a:ext uri="{FF2B5EF4-FFF2-40B4-BE49-F238E27FC236}">
                <a16:creationId xmlns:a16="http://schemas.microsoft.com/office/drawing/2014/main" id="{1C217A06-E036-4FF1-85C0-58A15E013D6E}"/>
              </a:ext>
            </a:extLst>
          </p:cNvPr>
          <p:cNvSpPr/>
          <p:nvPr/>
        </p:nvSpPr>
        <p:spPr>
          <a:xfrm>
            <a:off x="8123514" y="5570376"/>
            <a:ext cx="2681335" cy="515231"/>
          </a:xfrm>
          <a:prstGeom prst="wedgeRoundRectCallout">
            <a:avLst>
              <a:gd name="adj1" fmla="val -134644"/>
              <a:gd name="adj2" fmla="val -59016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마감선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사선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의 범위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E7DDA6A-A47A-428B-A2A0-AD151BA373CD}"/>
              </a:ext>
            </a:extLst>
          </p:cNvPr>
          <p:cNvSpPr/>
          <p:nvPr/>
        </p:nvSpPr>
        <p:spPr>
          <a:xfrm rot="21301400">
            <a:off x="4931713" y="5451900"/>
            <a:ext cx="1409476" cy="2875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말풍선: 모서리가 둥근 사각형 20">
            <a:extLst>
              <a:ext uri="{FF2B5EF4-FFF2-40B4-BE49-F238E27FC236}">
                <a16:creationId xmlns:a16="http://schemas.microsoft.com/office/drawing/2014/main" id="{ECA8EFEC-F7FC-4893-A2E2-5BF1B9232044}"/>
              </a:ext>
            </a:extLst>
          </p:cNvPr>
          <p:cNvSpPr/>
          <p:nvPr/>
        </p:nvSpPr>
        <p:spPr>
          <a:xfrm>
            <a:off x="228601" y="5254716"/>
            <a:ext cx="1320282" cy="369332"/>
          </a:xfrm>
          <a:prstGeom prst="wedgeRoundRectCallout">
            <a:avLst>
              <a:gd name="adj1" fmla="val 103038"/>
              <a:gd name="adj2" fmla="val 68262"/>
              <a:gd name="adj3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마감선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1114F3C-3B16-4EEB-9E1D-4DE367D17B5D}"/>
              </a:ext>
            </a:extLst>
          </p:cNvPr>
          <p:cNvSpPr/>
          <p:nvPr/>
        </p:nvSpPr>
        <p:spPr>
          <a:xfrm>
            <a:off x="8038865" y="1510413"/>
            <a:ext cx="38614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전산 프로그램을 활용하는 경우/ </a:t>
            </a:r>
          </a:p>
          <a:p>
            <a:r>
              <a:rPr lang="ko-KR" altLang="en-US" dirty="0"/>
              <a:t>이러한 것이 자동으로 지원하기에 마감에 신경 쓸 필요가 없음!!</a:t>
            </a:r>
          </a:p>
          <a:p>
            <a:r>
              <a:rPr lang="ko-KR" altLang="en-US" dirty="0"/>
              <a:t>사선마감이 아니더라도 색깔이 적색(빨간색)이 아니더라도 크게 관계치 않음!!</a:t>
            </a:r>
            <a:endParaRPr lang="en-US" altLang="ko-KR" dirty="0"/>
          </a:p>
          <a:p>
            <a:endParaRPr lang="ko-KR" altLang="en-US" dirty="0"/>
          </a:p>
          <a:p>
            <a:r>
              <a:rPr lang="ko-KR" altLang="en-US" dirty="0"/>
              <a:t>종이 장부를 사용하는 경우</a:t>
            </a:r>
          </a:p>
          <a:p>
            <a:r>
              <a:rPr lang="ko-KR" altLang="en-US" dirty="0"/>
              <a:t>전산이 없는 시대로 </a:t>
            </a:r>
            <a:r>
              <a:rPr lang="ko-KR" altLang="en-US" dirty="0" err="1"/>
              <a:t>부터</a:t>
            </a:r>
            <a:r>
              <a:rPr lang="ko-KR" altLang="en-US" dirty="0"/>
              <a:t> 흘러 내려온 방법이라...</a:t>
            </a:r>
          </a:p>
          <a:p>
            <a:r>
              <a:rPr lang="ko-KR" altLang="en-US" dirty="0"/>
              <a:t>가급적 보는 사람의 눈으로 쉽게 판단이 가능하게 작성하는 </a:t>
            </a:r>
          </a:p>
          <a:p>
            <a:r>
              <a:rPr lang="ko-KR" altLang="en-US" dirty="0"/>
              <a:t>것이 좋은 작성방법일 것입니다.^^</a:t>
            </a:r>
          </a:p>
        </p:txBody>
      </p:sp>
    </p:spTree>
    <p:extLst>
      <p:ext uri="{BB962C8B-B14F-4D97-AF65-F5344CB8AC3E}">
        <p14:creationId xmlns:p14="http://schemas.microsoft.com/office/powerpoint/2010/main" val="1702195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4">
            <a:extLst>
              <a:ext uri="{FF2B5EF4-FFF2-40B4-BE49-F238E27FC236}">
                <a16:creationId xmlns:a16="http://schemas.microsoft.com/office/drawing/2014/main" id="{42336D1D-77F8-4FD6-83E3-775C90AC8F0B}"/>
              </a:ext>
            </a:extLst>
          </p:cNvPr>
          <p:cNvSpPr txBox="1"/>
          <p:nvPr/>
        </p:nvSpPr>
        <p:spPr>
          <a:xfrm>
            <a:off x="1631504" y="836712"/>
            <a:ext cx="8928992" cy="48965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lnSpc>
                <a:spcPts val="3800"/>
              </a:lnSpc>
              <a:spcBef>
                <a:spcPts val="800"/>
              </a:spcBef>
              <a:spcAft>
                <a:spcPts val="500"/>
              </a:spcAft>
              <a:buFont typeface="Wingdings"/>
              <a:buChar char="Ø"/>
              <a:defRPr/>
            </a:pPr>
            <a:r>
              <a:rPr lang="ko-KR" altLang="en-US" sz="3200" b="1" dirty="0">
                <a:latin typeface="맑은 고딕"/>
              </a:rPr>
              <a:t>팀</a:t>
            </a:r>
            <a:r>
              <a:rPr lang="en-US" altLang="ko-KR" sz="3200" b="1" dirty="0">
                <a:latin typeface="맑은 고딕"/>
              </a:rPr>
              <a:t>(</a:t>
            </a:r>
            <a:r>
              <a:rPr lang="ko-KR" altLang="en-US" sz="3200" b="1" dirty="0">
                <a:latin typeface="맑은 고딕"/>
              </a:rPr>
              <a:t>위원회</a:t>
            </a:r>
            <a:r>
              <a:rPr lang="en-US" altLang="ko-KR" sz="3200" b="1" dirty="0">
                <a:latin typeface="맑은 고딕"/>
              </a:rPr>
              <a:t>)</a:t>
            </a:r>
            <a:r>
              <a:rPr lang="ko-KR" altLang="en-US" sz="3200" b="1" dirty="0">
                <a:solidFill>
                  <a:srgbClr val="3399FF"/>
                </a:solidFill>
                <a:latin typeface="맑은 고딕"/>
              </a:rPr>
              <a:t> 회원의 회비</a:t>
            </a:r>
            <a:r>
              <a:rPr lang="en-US" altLang="ko-KR" sz="3200" b="1" dirty="0">
                <a:solidFill>
                  <a:srgbClr val="3399FF"/>
                </a:solidFill>
                <a:latin typeface="맑은 고딕"/>
              </a:rPr>
              <a:t>,</a:t>
            </a:r>
            <a:r>
              <a:rPr lang="ko-KR" altLang="en-US" sz="3200" b="1" dirty="0">
                <a:solidFill>
                  <a:srgbClr val="3399FF"/>
                </a:solidFill>
                <a:latin typeface="맑은 고딕"/>
              </a:rPr>
              <a:t>후원금 등은 교회사업예산과 별도</a:t>
            </a:r>
            <a:r>
              <a:rPr lang="en-US" altLang="ko-KR" sz="3200" b="1" dirty="0">
                <a:solidFill>
                  <a:srgbClr val="3399FF"/>
                </a:solidFill>
                <a:latin typeface="맑은 고딕"/>
              </a:rPr>
              <a:t>(</a:t>
            </a:r>
            <a:r>
              <a:rPr lang="ko-KR" altLang="en-US" sz="3200" b="1" dirty="0">
                <a:solidFill>
                  <a:srgbClr val="3399FF"/>
                </a:solidFill>
                <a:latin typeface="맑은 고딕"/>
              </a:rPr>
              <a:t>장부 등</a:t>
            </a:r>
            <a:r>
              <a:rPr lang="en-US" altLang="ko-KR" sz="3200" b="1" dirty="0">
                <a:solidFill>
                  <a:srgbClr val="3399FF"/>
                </a:solidFill>
                <a:latin typeface="맑은 고딕"/>
              </a:rPr>
              <a:t>)</a:t>
            </a:r>
            <a:r>
              <a:rPr lang="ko-KR" altLang="en-US" sz="3200" b="1" dirty="0">
                <a:solidFill>
                  <a:srgbClr val="3399FF"/>
                </a:solidFill>
                <a:latin typeface="맑은 고딕"/>
              </a:rPr>
              <a:t> 관리</a:t>
            </a:r>
          </a:p>
          <a:p>
            <a:pPr marL="812800" lvl="1" indent="-355600">
              <a:lnSpc>
                <a:spcPts val="3800"/>
              </a:lnSpc>
              <a:spcBef>
                <a:spcPts val="600"/>
              </a:spcBef>
              <a:spcAft>
                <a:spcPts val="500"/>
              </a:spcAft>
              <a:buFont typeface="Arial"/>
              <a:buChar char="•"/>
              <a:defRPr/>
            </a:pPr>
            <a:r>
              <a:rPr lang="ko-KR" altLang="en-US" sz="2800" dirty="0">
                <a:latin typeface="맑은 고딕"/>
              </a:rPr>
              <a:t>회비</a:t>
            </a:r>
            <a:r>
              <a:rPr lang="en-US" altLang="ko-KR" sz="2800" dirty="0">
                <a:latin typeface="맑은 고딕"/>
              </a:rPr>
              <a:t>, </a:t>
            </a:r>
            <a:r>
              <a:rPr lang="ko-KR" altLang="en-US" sz="2800" dirty="0">
                <a:latin typeface="맑은 고딕"/>
              </a:rPr>
              <a:t>후원금 등 교회 사업 재정 관리와 무관 </a:t>
            </a:r>
            <a:r>
              <a:rPr lang="en-US" altLang="ko-KR" sz="2800" dirty="0">
                <a:latin typeface="맑은 고딕"/>
                <a:sym typeface="Wingdings"/>
              </a:rPr>
              <a:t> </a:t>
            </a:r>
            <a:r>
              <a:rPr lang="ko-KR" altLang="en-US" sz="2800" dirty="0">
                <a:latin typeface="맑은 고딕"/>
              </a:rPr>
              <a:t>교회 환입</a:t>
            </a:r>
            <a:r>
              <a:rPr lang="en-US" altLang="ko-KR" sz="2800" dirty="0">
                <a:latin typeface="맑은 고딕"/>
              </a:rPr>
              <a:t>(X), </a:t>
            </a:r>
            <a:r>
              <a:rPr lang="ko-KR" altLang="en-US" sz="2800" dirty="0">
                <a:latin typeface="맑은 고딕"/>
              </a:rPr>
              <a:t>재정위원회 보고</a:t>
            </a:r>
            <a:r>
              <a:rPr lang="en-US" altLang="ko-KR" sz="2800" dirty="0">
                <a:latin typeface="맑은 고딕"/>
              </a:rPr>
              <a:t>(X)</a:t>
            </a:r>
          </a:p>
          <a:p>
            <a:pPr marL="457200" indent="-457200">
              <a:lnSpc>
                <a:spcPts val="3800"/>
              </a:lnSpc>
              <a:spcBef>
                <a:spcPts val="800"/>
              </a:spcBef>
              <a:spcAft>
                <a:spcPts val="500"/>
              </a:spcAft>
              <a:buFont typeface="Wingdings"/>
              <a:buChar char="Ø"/>
              <a:defRPr/>
            </a:pPr>
            <a:r>
              <a:rPr lang="ko-KR" altLang="en-US" sz="3200" b="1" spc="-150" dirty="0">
                <a:solidFill>
                  <a:srgbClr val="3399FF"/>
                </a:solidFill>
                <a:latin typeface="맑은 고딕"/>
              </a:rPr>
              <a:t>교회에서 받은 </a:t>
            </a:r>
            <a:r>
              <a:rPr lang="ko-KR" altLang="en-US" sz="3200" b="1" spc="-150" dirty="0">
                <a:solidFill>
                  <a:srgbClr val="FF0000"/>
                </a:solidFill>
                <a:latin typeface="맑은 고딕"/>
              </a:rPr>
              <a:t>사업예산으로</a:t>
            </a:r>
            <a:r>
              <a:rPr lang="ko-KR" altLang="en-US" sz="3200" b="1" spc="-150" dirty="0">
                <a:solidFill>
                  <a:srgbClr val="3399FF"/>
                </a:solidFill>
                <a:latin typeface="맑은 고딕"/>
              </a:rPr>
              <a:t> </a:t>
            </a:r>
            <a:r>
              <a:rPr lang="ko-KR" altLang="en-US" sz="3200" b="1" spc="-150" dirty="0">
                <a:solidFill>
                  <a:srgbClr val="FF0000"/>
                </a:solidFill>
                <a:latin typeface="맑은 고딕"/>
              </a:rPr>
              <a:t>축의금 및 경조비 등의 지출은 금지</a:t>
            </a:r>
            <a:r>
              <a:rPr lang="en-US" altLang="ko-KR" sz="2600" b="1" dirty="0">
                <a:latin typeface="맑은 고딕"/>
              </a:rPr>
              <a:t>(</a:t>
            </a:r>
            <a:r>
              <a:rPr lang="ko-KR" altLang="en-US" sz="2600" b="1" dirty="0">
                <a:latin typeface="맑은 고딕"/>
              </a:rPr>
              <a:t>부서 회원들의 자비량 원칙</a:t>
            </a:r>
            <a:r>
              <a:rPr lang="en-US" altLang="ko-KR" sz="2600" b="1" dirty="0">
                <a:latin typeface="맑은 고딕"/>
              </a:rPr>
              <a:t>)</a:t>
            </a:r>
          </a:p>
          <a:p>
            <a:pPr marL="812800" lvl="1" indent="-355600">
              <a:lnSpc>
                <a:spcPts val="3800"/>
              </a:lnSpc>
              <a:spcBef>
                <a:spcPts val="600"/>
              </a:spcBef>
              <a:spcAft>
                <a:spcPts val="500"/>
              </a:spcAft>
              <a:buFont typeface="Arial"/>
              <a:buChar char="•"/>
              <a:defRPr/>
            </a:pPr>
            <a:r>
              <a:rPr lang="ko-KR" altLang="en-US" sz="2800" dirty="0">
                <a:latin typeface="맑은 고딕"/>
              </a:rPr>
              <a:t>일반 헌금</a:t>
            </a:r>
            <a:r>
              <a:rPr lang="en-US" altLang="ko-KR" sz="2400" dirty="0">
                <a:latin typeface="맑은 고딕"/>
              </a:rPr>
              <a:t>(</a:t>
            </a:r>
            <a:r>
              <a:rPr lang="ko-KR" altLang="en-US" sz="2400" dirty="0">
                <a:latin typeface="맑은 고딕"/>
              </a:rPr>
              <a:t>긍휼 및 목적 헌금 포함</a:t>
            </a:r>
            <a:r>
              <a:rPr lang="en-US" altLang="ko-KR" sz="2400" dirty="0">
                <a:latin typeface="맑은 고딕"/>
              </a:rPr>
              <a:t>)</a:t>
            </a:r>
            <a:r>
              <a:rPr lang="en-US" altLang="ko-KR" sz="2800" dirty="0">
                <a:latin typeface="맑은 고딕"/>
              </a:rPr>
              <a:t>, </a:t>
            </a:r>
            <a:r>
              <a:rPr lang="ko-KR" altLang="en-US" sz="2800" dirty="0">
                <a:latin typeface="맑은 고딕"/>
              </a:rPr>
              <a:t>교역자</a:t>
            </a:r>
            <a:r>
              <a:rPr lang="en-US" altLang="ko-KR" sz="2800" dirty="0">
                <a:latin typeface="맑은 고딕"/>
              </a:rPr>
              <a:t>/</a:t>
            </a:r>
            <a:r>
              <a:rPr lang="ko-KR" altLang="en-US" sz="2800" dirty="0">
                <a:latin typeface="맑은 고딕"/>
              </a:rPr>
              <a:t>직원에 대한 사례</a:t>
            </a:r>
            <a:r>
              <a:rPr lang="en-US" altLang="ko-KR" sz="2400" dirty="0">
                <a:latin typeface="맑은 고딕"/>
              </a:rPr>
              <a:t>(</a:t>
            </a:r>
            <a:r>
              <a:rPr lang="ko-KR" altLang="en-US" sz="2400" dirty="0">
                <a:latin typeface="맑은 고딕"/>
              </a:rPr>
              <a:t>도서비</a:t>
            </a:r>
            <a:r>
              <a:rPr lang="en-US" altLang="ko-KR" sz="2400" dirty="0">
                <a:latin typeface="맑은 고딕"/>
              </a:rPr>
              <a:t>, </a:t>
            </a:r>
            <a:r>
              <a:rPr lang="ko-KR" altLang="en-US" sz="2400" dirty="0">
                <a:latin typeface="맑은 고딕"/>
              </a:rPr>
              <a:t>상품권 포함</a:t>
            </a:r>
            <a:r>
              <a:rPr lang="en-US" altLang="ko-KR" sz="2400" dirty="0">
                <a:latin typeface="맑은 고딕"/>
              </a:rPr>
              <a:t>)</a:t>
            </a:r>
            <a:r>
              <a:rPr lang="en-US" altLang="ko-KR" sz="2800" dirty="0">
                <a:latin typeface="맑은 고딕"/>
              </a:rPr>
              <a:t>, </a:t>
            </a:r>
            <a:r>
              <a:rPr lang="ko-KR" altLang="en-US" sz="2800" dirty="0">
                <a:latin typeface="맑은 고딕"/>
              </a:rPr>
              <a:t>선교사 지원</a:t>
            </a:r>
            <a:r>
              <a:rPr lang="en-US" altLang="ko-KR" sz="2800" dirty="0">
                <a:latin typeface="맑은 고딕"/>
              </a:rPr>
              <a:t> </a:t>
            </a:r>
            <a:r>
              <a:rPr lang="ko-KR" altLang="en-US" sz="2800" dirty="0">
                <a:latin typeface="맑은 고딕"/>
              </a:rPr>
              <a:t>등 사유로 사업예산 지출 금지</a:t>
            </a:r>
            <a:endParaRPr lang="en-US" altLang="ko-KR" sz="2800" dirty="0"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872654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4">
            <a:extLst>
              <a:ext uri="{FF2B5EF4-FFF2-40B4-BE49-F238E27FC236}">
                <a16:creationId xmlns:a16="http://schemas.microsoft.com/office/drawing/2014/main" id="{73497408-2EF3-487A-A96B-8AEC68E17BB2}"/>
              </a:ext>
            </a:extLst>
          </p:cNvPr>
          <p:cNvSpPr txBox="1"/>
          <p:nvPr/>
        </p:nvSpPr>
        <p:spPr>
          <a:xfrm>
            <a:off x="1631504" y="836712"/>
            <a:ext cx="8928992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lnSpc>
                <a:spcPts val="3800"/>
              </a:lnSpc>
              <a:spcBef>
                <a:spcPts val="800"/>
              </a:spcBef>
              <a:spcAft>
                <a:spcPts val="500"/>
              </a:spcAft>
              <a:buFont typeface="Wingdings"/>
              <a:buChar char="Ø"/>
              <a:defRPr/>
            </a:pPr>
            <a:r>
              <a:rPr lang="ko-KR" altLang="en-US" sz="3200" b="1" dirty="0">
                <a:latin typeface="맑은 고딕"/>
              </a:rPr>
              <a:t>팀</a:t>
            </a:r>
            <a:r>
              <a:rPr lang="en-US" altLang="ko-KR" sz="3200" b="1" dirty="0">
                <a:latin typeface="맑은 고딕"/>
              </a:rPr>
              <a:t>(</a:t>
            </a:r>
            <a:r>
              <a:rPr lang="ko-KR" altLang="en-US" sz="3200" b="1" dirty="0">
                <a:latin typeface="맑은 고딕"/>
              </a:rPr>
              <a:t>위원회</a:t>
            </a:r>
            <a:r>
              <a:rPr lang="en-US" altLang="ko-KR" sz="3200" b="1" dirty="0">
                <a:latin typeface="맑은 고딕"/>
              </a:rPr>
              <a:t>)</a:t>
            </a:r>
            <a:r>
              <a:rPr lang="ko-KR" altLang="en-US" sz="3200" b="1" dirty="0">
                <a:solidFill>
                  <a:srgbClr val="3399FF"/>
                </a:solidFill>
                <a:latin typeface="맑은 고딕"/>
              </a:rPr>
              <a:t> 회원의 회비</a:t>
            </a:r>
            <a:r>
              <a:rPr lang="en-US" altLang="ko-KR" sz="3200" b="1" dirty="0">
                <a:solidFill>
                  <a:srgbClr val="3399FF"/>
                </a:solidFill>
                <a:latin typeface="맑은 고딕"/>
                <a:ea typeface="돋움" panose="020B0600000101010101" pitchFamily="50" charset="-127"/>
              </a:rPr>
              <a:t>, </a:t>
            </a:r>
            <a:r>
              <a:rPr lang="ko-KR" altLang="en-US" sz="3200" b="1" dirty="0">
                <a:solidFill>
                  <a:srgbClr val="3399FF"/>
                </a:solidFill>
                <a:latin typeface="맑은 고딕"/>
              </a:rPr>
              <a:t>참가비를 </a:t>
            </a:r>
            <a:r>
              <a:rPr lang="ko-KR" altLang="en-US" sz="3200" b="1" dirty="0">
                <a:solidFill>
                  <a:srgbClr val="FF0000"/>
                </a:solidFill>
                <a:latin typeface="맑은 고딕"/>
              </a:rPr>
              <a:t>운영비</a:t>
            </a:r>
            <a:r>
              <a:rPr lang="ko-KR" altLang="en-US" sz="3200" b="1" dirty="0">
                <a:solidFill>
                  <a:srgbClr val="3399FF"/>
                </a:solidFill>
                <a:latin typeface="맑은 고딕"/>
              </a:rPr>
              <a:t>로 사용할 경우 </a:t>
            </a:r>
            <a:r>
              <a:rPr lang="ko-KR" altLang="en-US" sz="3200" b="1" dirty="0">
                <a:solidFill>
                  <a:srgbClr val="FF0000"/>
                </a:solidFill>
                <a:latin typeface="맑은 고딕"/>
              </a:rPr>
              <a:t>교회사업예산과</a:t>
            </a:r>
            <a:r>
              <a:rPr lang="ko-KR" altLang="en-US" sz="3200" b="1" dirty="0">
                <a:solidFill>
                  <a:srgbClr val="3399FF"/>
                </a:solidFill>
                <a:latin typeface="맑은 고딕"/>
              </a:rPr>
              <a:t> </a:t>
            </a:r>
            <a:r>
              <a:rPr lang="ko-KR" altLang="en-US" sz="3200" b="1" dirty="0">
                <a:solidFill>
                  <a:srgbClr val="FF0000"/>
                </a:solidFill>
                <a:latin typeface="맑은 고딕"/>
              </a:rPr>
              <a:t>통합</a:t>
            </a:r>
            <a:r>
              <a:rPr lang="ko-KR" altLang="en-US" sz="3200" b="1" dirty="0">
                <a:solidFill>
                  <a:srgbClr val="3399FF"/>
                </a:solidFill>
                <a:latin typeface="맑은 고딕"/>
              </a:rPr>
              <a:t>하여</a:t>
            </a:r>
            <a:r>
              <a:rPr lang="en-US" altLang="ko-KR" sz="3200" b="1" dirty="0">
                <a:solidFill>
                  <a:srgbClr val="3399FF"/>
                </a:solidFill>
                <a:latin typeface="맑은 고딕"/>
              </a:rPr>
              <a:t>(</a:t>
            </a:r>
            <a:r>
              <a:rPr lang="ko-KR" altLang="en-US" sz="3200" b="1" dirty="0">
                <a:solidFill>
                  <a:srgbClr val="3399FF"/>
                </a:solidFill>
                <a:latin typeface="맑은 고딕"/>
              </a:rPr>
              <a:t>장부 등</a:t>
            </a:r>
            <a:r>
              <a:rPr lang="en-US" altLang="ko-KR" sz="3200" b="1" dirty="0">
                <a:solidFill>
                  <a:srgbClr val="3399FF"/>
                </a:solidFill>
                <a:latin typeface="맑은 고딕"/>
              </a:rPr>
              <a:t>)</a:t>
            </a:r>
            <a:r>
              <a:rPr lang="ko-KR" altLang="en-US" sz="3200" b="1" dirty="0">
                <a:solidFill>
                  <a:srgbClr val="3399FF"/>
                </a:solidFill>
                <a:latin typeface="맑은 고딕"/>
              </a:rPr>
              <a:t> 관리</a:t>
            </a:r>
          </a:p>
          <a:p>
            <a:pPr marL="812800" lvl="1" indent="-355600">
              <a:lnSpc>
                <a:spcPts val="3800"/>
              </a:lnSpc>
              <a:spcBef>
                <a:spcPts val="600"/>
              </a:spcBef>
              <a:spcAft>
                <a:spcPts val="500"/>
              </a:spcAft>
              <a:buFont typeface="Arial"/>
              <a:buChar char="•"/>
              <a:defRPr/>
            </a:pPr>
            <a:r>
              <a:rPr lang="ko-KR" altLang="en-US" sz="2800" dirty="0">
                <a:latin typeface="맑은 고딕"/>
              </a:rPr>
              <a:t>회비</a:t>
            </a:r>
            <a:r>
              <a:rPr lang="en-US" altLang="ko-KR" sz="2800" dirty="0">
                <a:latin typeface="맑은 고딕"/>
              </a:rPr>
              <a:t>,</a:t>
            </a:r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800" dirty="0">
                <a:latin typeface="맑은 고딕"/>
              </a:rPr>
              <a:t>참가비를 교회사업예산과 통합하여 사용할 경우 하나의 장부에 관리 </a:t>
            </a:r>
            <a:endParaRPr lang="en-US" altLang="ko-KR" sz="2800" dirty="0">
              <a:latin typeface="맑은 고딕"/>
            </a:endParaRPr>
          </a:p>
          <a:p>
            <a:pPr marL="812800" lvl="1" indent="-355600">
              <a:lnSpc>
                <a:spcPts val="3800"/>
              </a:lnSpc>
              <a:spcBef>
                <a:spcPts val="600"/>
              </a:spcBef>
              <a:spcAft>
                <a:spcPts val="500"/>
              </a:spcAft>
              <a:buFont typeface="Arial"/>
              <a:buChar char="•"/>
              <a:defRPr/>
            </a:pPr>
            <a:r>
              <a:rPr lang="ko-KR" altLang="en-US" sz="2800" dirty="0" err="1">
                <a:latin typeface="맑은 고딕"/>
              </a:rPr>
              <a:t>교회예산과</a:t>
            </a:r>
            <a:r>
              <a:rPr lang="ko-KR" altLang="en-US" sz="2800" dirty="0">
                <a:latin typeface="맑은 고딕"/>
              </a:rPr>
              <a:t> 회비</a:t>
            </a:r>
            <a:r>
              <a:rPr lang="en-US" altLang="ko-KR" sz="2800" dirty="0">
                <a:latin typeface="맑은 고딕"/>
              </a:rPr>
              <a:t>(</a:t>
            </a:r>
            <a:r>
              <a:rPr lang="ko-KR" altLang="en-US" sz="2800" dirty="0">
                <a:latin typeface="맑은 고딕"/>
              </a:rPr>
              <a:t>참가비</a:t>
            </a:r>
            <a:r>
              <a:rPr lang="en-US" altLang="ko-KR" sz="2800" dirty="0">
                <a:latin typeface="맑은 고딕"/>
              </a:rPr>
              <a:t>) </a:t>
            </a:r>
            <a:r>
              <a:rPr lang="ko-KR" altLang="en-US" sz="2800" dirty="0">
                <a:latin typeface="맑은 고딕"/>
              </a:rPr>
              <a:t>총액 장부 기입 </a:t>
            </a:r>
            <a:endParaRPr lang="en-US" altLang="ko-KR" sz="2800" dirty="0">
              <a:latin typeface="맑은 고딕"/>
            </a:endParaRPr>
          </a:p>
          <a:p>
            <a:pPr marL="812800" lvl="1" indent="-355600">
              <a:lnSpc>
                <a:spcPts val="3800"/>
              </a:lnSpc>
              <a:spcBef>
                <a:spcPts val="600"/>
              </a:spcBef>
              <a:spcAft>
                <a:spcPts val="500"/>
              </a:spcAft>
              <a:buFont typeface="Arial"/>
              <a:buChar char="•"/>
              <a:defRPr/>
            </a:pPr>
            <a:r>
              <a:rPr lang="ko-KR" altLang="en-US" sz="2800" dirty="0">
                <a:latin typeface="맑은 고딕"/>
              </a:rPr>
              <a:t>통합하여 운영비로 지출할 경우</a:t>
            </a:r>
            <a:r>
              <a:rPr lang="en-US" altLang="ko-KR" sz="2800" dirty="0">
                <a:latin typeface="맑은 고딕"/>
              </a:rPr>
              <a:t> </a:t>
            </a:r>
            <a:r>
              <a:rPr lang="ko-KR" altLang="en-US" sz="2800" dirty="0">
                <a:latin typeface="맑은 고딕"/>
              </a:rPr>
              <a:t>회비</a:t>
            </a:r>
            <a:r>
              <a:rPr lang="en-US" altLang="ko-KR" sz="2800" dirty="0">
                <a:latin typeface="맑은 고딕"/>
              </a:rPr>
              <a:t>(</a:t>
            </a:r>
            <a:r>
              <a:rPr lang="ko-KR" altLang="en-US" sz="2800" dirty="0">
                <a:latin typeface="맑은 고딕"/>
              </a:rPr>
              <a:t>참가비</a:t>
            </a:r>
            <a:r>
              <a:rPr lang="en-US" altLang="ko-KR" sz="2800" dirty="0">
                <a:latin typeface="맑은 고딕"/>
              </a:rPr>
              <a:t>)</a:t>
            </a:r>
            <a:r>
              <a:rPr lang="ko-KR" altLang="en-US" sz="2800" dirty="0">
                <a:latin typeface="맑은 고딕"/>
              </a:rPr>
              <a:t>를 먼저 지출하고 예산 잔액은 반납</a:t>
            </a:r>
            <a:endParaRPr lang="en-US" altLang="ko-KR" sz="2800" dirty="0">
              <a:latin typeface="맑은 고딕"/>
            </a:endParaRPr>
          </a:p>
          <a:p>
            <a:pPr marL="457200" indent="-457200">
              <a:lnSpc>
                <a:spcPts val="3800"/>
              </a:lnSpc>
              <a:spcBef>
                <a:spcPts val="800"/>
              </a:spcBef>
              <a:spcAft>
                <a:spcPts val="500"/>
              </a:spcAft>
              <a:buFont typeface="Wingdings"/>
              <a:buChar char="Ø"/>
              <a:defRPr/>
            </a:pPr>
            <a:endParaRPr lang="en-US" altLang="ko-KR" sz="2600" b="1" dirty="0"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40499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EFA3B9-2C8A-4B75-A503-6C63DF047024}"/>
              </a:ext>
            </a:extLst>
          </p:cNvPr>
          <p:cNvSpPr txBox="1"/>
          <p:nvPr/>
        </p:nvSpPr>
        <p:spPr>
          <a:xfrm>
            <a:off x="671804" y="1296955"/>
            <a:ext cx="859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적격 증빙</a:t>
            </a:r>
            <a:r>
              <a:rPr lang="en-US" altLang="ko-KR" dirty="0"/>
              <a:t>(</a:t>
            </a:r>
            <a:r>
              <a:rPr lang="ko-KR" altLang="en-US" dirty="0"/>
              <a:t>세금계산서</a:t>
            </a:r>
            <a:r>
              <a:rPr lang="en-US" altLang="ko-KR" dirty="0"/>
              <a:t>, </a:t>
            </a:r>
            <a:r>
              <a:rPr lang="ko-KR" altLang="en-US" dirty="0"/>
              <a:t>카드 전표 등</a:t>
            </a:r>
            <a:r>
              <a:rPr lang="en-US" altLang="ko-KR" dirty="0"/>
              <a:t>)</a:t>
            </a:r>
            <a:r>
              <a:rPr lang="ko-KR" altLang="en-US" dirty="0"/>
              <a:t>이 없는 경우 </a:t>
            </a:r>
            <a:r>
              <a:rPr lang="en-US" altLang="ko-KR" dirty="0"/>
              <a:t>: </a:t>
            </a:r>
            <a:r>
              <a:rPr lang="ko-KR" altLang="en-US" dirty="0"/>
              <a:t>지급</a:t>
            </a:r>
            <a:r>
              <a:rPr lang="en-US" altLang="ko-KR" dirty="0"/>
              <a:t>(</a:t>
            </a:r>
            <a:r>
              <a:rPr lang="ko-KR" altLang="en-US" dirty="0"/>
              <a:t>영수</a:t>
            </a:r>
            <a:r>
              <a:rPr lang="en-US" altLang="ko-KR" dirty="0"/>
              <a:t>)</a:t>
            </a:r>
            <a:r>
              <a:rPr lang="ko-KR" altLang="en-US" dirty="0"/>
              <a:t>증 사용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179C8D-FE3C-4F71-A4FE-1F3BBE7E0214}"/>
              </a:ext>
            </a:extLst>
          </p:cNvPr>
          <p:cNvSpPr txBox="1"/>
          <p:nvPr/>
        </p:nvSpPr>
        <p:spPr>
          <a:xfrm>
            <a:off x="671804" y="830424"/>
            <a:ext cx="15955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참고 사항 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1F66191-858E-4669-99C0-F42BC87C1EBE}"/>
              </a:ext>
            </a:extLst>
          </p:cNvPr>
          <p:cNvSpPr/>
          <p:nvPr/>
        </p:nvSpPr>
        <p:spPr>
          <a:xfrm>
            <a:off x="727788" y="1927902"/>
            <a:ext cx="9958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 err="1"/>
              <a:t>ㅇ</a:t>
            </a:r>
            <a:r>
              <a:rPr lang="ko-KR" altLang="en-US" dirty="0"/>
              <a:t> 부서의  행사를  위하여  모금된  수입의</a:t>
            </a:r>
            <a:r>
              <a:rPr lang="en-US" altLang="ko-KR" dirty="0"/>
              <a:t>(</a:t>
            </a:r>
            <a:r>
              <a:rPr lang="ko-KR" altLang="en-US" dirty="0"/>
              <a:t>예  </a:t>
            </a:r>
            <a:r>
              <a:rPr lang="en-US" altLang="ko-KR" dirty="0"/>
              <a:t>: </a:t>
            </a:r>
            <a:r>
              <a:rPr lang="ko-KR" altLang="en-US" dirty="0"/>
              <a:t>회비</a:t>
            </a:r>
            <a:r>
              <a:rPr lang="en-US" altLang="ko-KR" dirty="0"/>
              <a:t>, </a:t>
            </a:r>
            <a:r>
              <a:rPr lang="ko-KR" altLang="en-US" dirty="0"/>
              <a:t>찬조금</a:t>
            </a:r>
            <a:r>
              <a:rPr lang="en-US" altLang="ko-KR" dirty="0"/>
              <a:t>, </a:t>
            </a:r>
            <a:r>
              <a:rPr lang="ko-KR" altLang="en-US" dirty="0"/>
              <a:t>바자회수익금  등</a:t>
            </a:r>
            <a:r>
              <a:rPr lang="en-US" altLang="ko-KR" dirty="0"/>
              <a:t>)</a:t>
            </a:r>
            <a:r>
              <a:rPr lang="ko-KR" altLang="en-US" dirty="0"/>
              <a:t>경우는 </a:t>
            </a:r>
            <a:endParaRPr lang="en-US" altLang="ko-KR" dirty="0"/>
          </a:p>
          <a:p>
            <a:pPr fontAlgn="base"/>
            <a:r>
              <a:rPr lang="en-US" altLang="ko-KR" dirty="0"/>
              <a:t>   </a:t>
            </a:r>
            <a:r>
              <a:rPr lang="ko-KR" altLang="en-US" dirty="0"/>
              <a:t> 지출내역서에  ‘</a:t>
            </a:r>
            <a:r>
              <a:rPr lang="ko-KR" altLang="en-US" dirty="0" err="1"/>
              <a:t>기타수입’으로</a:t>
            </a:r>
            <a:r>
              <a:rPr lang="en-US" altLang="ko-KR" dirty="0"/>
              <a:t>,.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41624F5-4332-4BAE-9936-5240A9ABE42D}"/>
              </a:ext>
            </a:extLst>
          </p:cNvPr>
          <p:cNvSpPr/>
          <p:nvPr/>
        </p:nvSpPr>
        <p:spPr>
          <a:xfrm>
            <a:off x="727788" y="2835848"/>
            <a:ext cx="10406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 err="1"/>
              <a:t>ㅇ</a:t>
            </a:r>
            <a:r>
              <a:rPr lang="en-US" altLang="ko-KR" dirty="0"/>
              <a:t> </a:t>
            </a:r>
            <a:r>
              <a:rPr lang="ko-KR" altLang="en-US" dirty="0"/>
              <a:t>카카오  등을  통한  쿠폰  발행의  경우  사용하지  않은  쿠폰은  발행자에게  환불됨</a:t>
            </a:r>
            <a:r>
              <a:rPr lang="en-US" altLang="ko-KR" dirty="0"/>
              <a:t>. </a:t>
            </a:r>
          </a:p>
          <a:p>
            <a:pPr fontAlgn="base"/>
            <a:r>
              <a:rPr lang="ko-KR" altLang="en-US" dirty="0"/>
              <a:t>   환불된  금액은  환입처리 </a:t>
            </a:r>
            <a:r>
              <a:rPr lang="en-US" altLang="ko-KR" dirty="0"/>
              <a:t>(</a:t>
            </a:r>
            <a:r>
              <a:rPr lang="ko-KR" altLang="en-US" dirty="0"/>
              <a:t>지출되었던  부서예산으로  환입</a:t>
            </a:r>
            <a:r>
              <a:rPr lang="en-US" altLang="ko-KR" dirty="0"/>
              <a:t>).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213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2947D2D-5E64-4AE6-B5F9-BE85C97E0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326" y="2263158"/>
            <a:ext cx="3686175" cy="324802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1FE52F5-8406-48C5-A66A-BF7C69F75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724" y="1514765"/>
            <a:ext cx="34099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7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FE3F3B-8E96-48BD-8884-3534159EC86C}"/>
              </a:ext>
            </a:extLst>
          </p:cNvPr>
          <p:cNvSpPr txBox="1"/>
          <p:nvPr/>
        </p:nvSpPr>
        <p:spPr>
          <a:xfrm>
            <a:off x="6487884" y="5645017"/>
            <a:ext cx="300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AccDoc_01.pdf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22C17-6C5E-4420-8913-9758B69044F1}"/>
              </a:ext>
            </a:extLst>
          </p:cNvPr>
          <p:cNvSpPr txBox="1"/>
          <p:nvPr/>
        </p:nvSpPr>
        <p:spPr>
          <a:xfrm>
            <a:off x="1978089" y="5645017"/>
            <a:ext cx="300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AccDoc_00.pdf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9CC049E-2B97-400A-88D3-8F98F4C4A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951" y="2700213"/>
            <a:ext cx="2705878" cy="2739617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5B4D6B1-51D3-4462-8309-3AFDEA1BE91A}"/>
              </a:ext>
            </a:extLst>
          </p:cNvPr>
          <p:cNvSpPr/>
          <p:nvPr/>
        </p:nvSpPr>
        <p:spPr>
          <a:xfrm>
            <a:off x="6487884" y="1903446"/>
            <a:ext cx="3001348" cy="5915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교육자료 요약본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B553D9A-8149-4B27-BE78-6F9D00484286}"/>
              </a:ext>
            </a:extLst>
          </p:cNvPr>
          <p:cNvSpPr/>
          <p:nvPr/>
        </p:nvSpPr>
        <p:spPr>
          <a:xfrm>
            <a:off x="6487885" y="2495026"/>
            <a:ext cx="3001347" cy="310342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53720A2-8A58-4AA0-98BA-0D1B3D12CBF3}"/>
              </a:ext>
            </a:extLst>
          </p:cNvPr>
          <p:cNvSpPr/>
          <p:nvPr/>
        </p:nvSpPr>
        <p:spPr>
          <a:xfrm>
            <a:off x="1978089" y="1903446"/>
            <a:ext cx="3001348" cy="5915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교육자료 </a:t>
            </a:r>
            <a:r>
              <a:rPr lang="ko-KR" altLang="en-US" dirty="0" err="1"/>
              <a:t>전체본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1C075E5-E17E-49E9-BD1F-905B638B63AD}"/>
              </a:ext>
            </a:extLst>
          </p:cNvPr>
          <p:cNvSpPr/>
          <p:nvPr/>
        </p:nvSpPr>
        <p:spPr>
          <a:xfrm>
            <a:off x="1978090" y="2495026"/>
            <a:ext cx="3001347" cy="310342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BED54F2-3A07-483C-B7D8-89515580B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8" y="339005"/>
            <a:ext cx="4096139" cy="581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37E123-52C9-4FA2-A555-D6A56ADF7D75}"/>
              </a:ext>
            </a:extLst>
          </p:cNvPr>
          <p:cNvSpPr txBox="1"/>
          <p:nvPr/>
        </p:nvSpPr>
        <p:spPr>
          <a:xfrm>
            <a:off x="998376" y="387045"/>
            <a:ext cx="388996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rgbClr val="0070C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교육자료 다운로드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2A73F2D-85FD-4CA8-9CA4-A3133FDF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826" y="2700213"/>
            <a:ext cx="2657707" cy="261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2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>
            <a:extLst>
              <a:ext uri="{FF2B5EF4-FFF2-40B4-BE49-F238E27FC236}">
                <a16:creationId xmlns:a16="http://schemas.microsoft.com/office/drawing/2014/main" id="{37328C68-1206-4462-8CD3-0CA9350044B0}"/>
              </a:ext>
            </a:extLst>
          </p:cNvPr>
          <p:cNvGrpSpPr/>
          <p:nvPr/>
        </p:nvGrpSpPr>
        <p:grpSpPr>
          <a:xfrm>
            <a:off x="369921" y="309436"/>
            <a:ext cx="6030880" cy="743384"/>
            <a:chOff x="761806" y="491802"/>
            <a:chExt cx="6030880" cy="743384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50B47AB7-1065-4991-8AD0-7CAE9A818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4856" y="505267"/>
              <a:ext cx="4487830" cy="729919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F635094F-BD2B-4E45-BF2E-C9F707440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806" y="491802"/>
              <a:ext cx="1543050" cy="74338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AFB0190-B166-4A5F-B26E-73AC899176AA}"/>
              </a:ext>
            </a:extLst>
          </p:cNvPr>
          <p:cNvSpPr txBox="1"/>
          <p:nvPr/>
        </p:nvSpPr>
        <p:spPr>
          <a:xfrm>
            <a:off x="1912971" y="419518"/>
            <a:ext cx="376480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/>
              <a:t>회계업무 기본사항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983CD1-FBCF-4B32-A19F-698C7099AECD}"/>
              </a:ext>
            </a:extLst>
          </p:cNvPr>
          <p:cNvSpPr txBox="1"/>
          <p:nvPr/>
        </p:nvSpPr>
        <p:spPr>
          <a:xfrm>
            <a:off x="671804" y="1399596"/>
            <a:ext cx="859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회계연도 </a:t>
            </a:r>
            <a:r>
              <a:rPr lang="en-US" altLang="ko-KR" dirty="0"/>
              <a:t>: </a:t>
            </a:r>
            <a:r>
              <a:rPr lang="ko-KR" altLang="en-US" dirty="0"/>
              <a:t>매년 </a:t>
            </a:r>
            <a:r>
              <a:rPr lang="en-US" altLang="ko-KR" dirty="0"/>
              <a:t>1</a:t>
            </a:r>
            <a:r>
              <a:rPr lang="ko-KR" altLang="en-US" dirty="0"/>
              <a:t>월 </a:t>
            </a:r>
            <a:r>
              <a:rPr lang="en-US" altLang="ko-KR" dirty="0"/>
              <a:t>1</a:t>
            </a:r>
            <a:r>
              <a:rPr lang="ko-KR" altLang="en-US" dirty="0"/>
              <a:t>일 </a:t>
            </a:r>
            <a:r>
              <a:rPr lang="en-US" altLang="ko-KR" dirty="0"/>
              <a:t>~ 12</a:t>
            </a:r>
            <a:r>
              <a:rPr lang="ko-KR" altLang="en-US" dirty="0"/>
              <a:t>월 </a:t>
            </a:r>
            <a:r>
              <a:rPr lang="en-US" altLang="ko-KR" dirty="0"/>
              <a:t>31</a:t>
            </a:r>
            <a:r>
              <a:rPr lang="ko-KR" altLang="en-US" dirty="0"/>
              <a:t>일까지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4E8D86-0C6E-479B-AC3A-A06981A3CBBE}"/>
              </a:ext>
            </a:extLst>
          </p:cNvPr>
          <p:cNvSpPr txBox="1"/>
          <p:nvPr/>
        </p:nvSpPr>
        <p:spPr>
          <a:xfrm>
            <a:off x="671804" y="1768928"/>
            <a:ext cx="859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단식 부기 </a:t>
            </a:r>
            <a:r>
              <a:rPr lang="en-US" altLang="ko-KR" dirty="0">
                <a:sym typeface="Wingdings" panose="05000000000000000000" pitchFamily="2" charset="2"/>
              </a:rPr>
              <a:t> </a:t>
            </a:r>
            <a:r>
              <a:rPr lang="ko-KR" altLang="en-US" dirty="0">
                <a:sym typeface="Wingdings" panose="05000000000000000000" pitchFamily="2" charset="2"/>
              </a:rPr>
              <a:t>금전 출납 업무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AB8A0-DDBD-4A1F-BA99-58ED98BDC1FE}"/>
              </a:ext>
            </a:extLst>
          </p:cNvPr>
          <p:cNvSpPr txBox="1"/>
          <p:nvPr/>
        </p:nvSpPr>
        <p:spPr>
          <a:xfrm>
            <a:off x="671804" y="2188619"/>
            <a:ext cx="859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출납업무의 흐름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230E5C-59AE-493E-A40D-BFFE16B7D2CE}"/>
              </a:ext>
            </a:extLst>
          </p:cNvPr>
          <p:cNvSpPr txBox="1"/>
          <p:nvPr/>
        </p:nvSpPr>
        <p:spPr>
          <a:xfrm>
            <a:off x="699796" y="3955324"/>
            <a:ext cx="4693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b="1" dirty="0"/>
              <a:t>자금 집행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출납 업무</a:t>
            </a:r>
            <a:r>
              <a:rPr lang="en-US" altLang="ko-KR" sz="2000" b="1" dirty="0"/>
              <a:t>) </a:t>
            </a:r>
            <a:endParaRPr lang="ko-KR" altLang="en-US" sz="2000" b="1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0A5AD61-190E-4E76-8E27-F1D6C99DE80B}"/>
              </a:ext>
            </a:extLst>
          </p:cNvPr>
          <p:cNvSpPr/>
          <p:nvPr/>
        </p:nvSpPr>
        <p:spPr>
          <a:xfrm>
            <a:off x="989045" y="2743204"/>
            <a:ext cx="1586204" cy="6718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/>
              <a:t>예산 청구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9D6C67-9979-4FEB-8D51-D302FD7B22B2}"/>
              </a:ext>
            </a:extLst>
          </p:cNvPr>
          <p:cNvSpPr/>
          <p:nvPr/>
        </p:nvSpPr>
        <p:spPr>
          <a:xfrm>
            <a:off x="3228392" y="2743204"/>
            <a:ext cx="1586204" cy="6718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/>
              <a:t>자금 지급</a:t>
            </a: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E0E06B76-0491-47B3-8B82-B33926A14C3A}"/>
              </a:ext>
            </a:extLst>
          </p:cNvPr>
          <p:cNvSpPr/>
          <p:nvPr/>
        </p:nvSpPr>
        <p:spPr>
          <a:xfrm>
            <a:off x="2733869" y="2943812"/>
            <a:ext cx="335903" cy="270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73A0378-1EF4-43AD-B5ED-63855202273C}"/>
              </a:ext>
            </a:extLst>
          </p:cNvPr>
          <p:cNvSpPr/>
          <p:nvPr/>
        </p:nvSpPr>
        <p:spPr>
          <a:xfrm>
            <a:off x="5467739" y="2734848"/>
            <a:ext cx="1586204" cy="6718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/>
              <a:t>자금 수령</a:t>
            </a:r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7289F26E-0E81-4594-A141-AE9D30506141}"/>
              </a:ext>
            </a:extLst>
          </p:cNvPr>
          <p:cNvSpPr/>
          <p:nvPr/>
        </p:nvSpPr>
        <p:spPr>
          <a:xfrm>
            <a:off x="4968551" y="2943812"/>
            <a:ext cx="335903" cy="270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71A82A6-DB89-4C51-8B1D-D88BB76CA5FD}"/>
              </a:ext>
            </a:extLst>
          </p:cNvPr>
          <p:cNvSpPr/>
          <p:nvPr/>
        </p:nvSpPr>
        <p:spPr>
          <a:xfrm>
            <a:off x="7707086" y="2734848"/>
            <a:ext cx="1586204" cy="6718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/>
              <a:t>자금 집행</a:t>
            </a:r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C90E380B-19B9-4270-AEDC-758744869E2C}"/>
              </a:ext>
            </a:extLst>
          </p:cNvPr>
          <p:cNvSpPr/>
          <p:nvPr/>
        </p:nvSpPr>
        <p:spPr>
          <a:xfrm>
            <a:off x="7217228" y="2943812"/>
            <a:ext cx="335903" cy="270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37B6DE8-C103-4FF2-8FAC-0832C9356B6B}"/>
              </a:ext>
            </a:extLst>
          </p:cNvPr>
          <p:cNvSpPr/>
          <p:nvPr/>
        </p:nvSpPr>
        <p:spPr>
          <a:xfrm>
            <a:off x="9946433" y="2734848"/>
            <a:ext cx="1586204" cy="67180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</a:rPr>
              <a:t>결산</a:t>
            </a: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67DFE0B2-B339-4DBF-9D3A-0AE4585E9949}"/>
              </a:ext>
            </a:extLst>
          </p:cNvPr>
          <p:cNvSpPr/>
          <p:nvPr/>
        </p:nvSpPr>
        <p:spPr>
          <a:xfrm>
            <a:off x="9479902" y="2943812"/>
            <a:ext cx="335903" cy="270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4511795-68DA-44A5-8AD3-7C87E468DA6A}"/>
              </a:ext>
            </a:extLst>
          </p:cNvPr>
          <p:cNvSpPr/>
          <p:nvPr/>
        </p:nvSpPr>
        <p:spPr>
          <a:xfrm>
            <a:off x="7553131" y="2043408"/>
            <a:ext cx="1926771" cy="2108719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438C63-28E3-43F0-931E-65D0C87995A4}"/>
              </a:ext>
            </a:extLst>
          </p:cNvPr>
          <p:cNvSpPr txBox="1"/>
          <p:nvPr/>
        </p:nvSpPr>
        <p:spPr>
          <a:xfrm>
            <a:off x="466532" y="419518"/>
            <a:ext cx="97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01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F4C1E7-7EC2-4EC6-9FFB-6CACAC4865A0}"/>
              </a:ext>
            </a:extLst>
          </p:cNvPr>
          <p:cNvSpPr txBox="1"/>
          <p:nvPr/>
        </p:nvSpPr>
        <p:spPr>
          <a:xfrm>
            <a:off x="671803" y="4343135"/>
            <a:ext cx="933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  □ 자금 소요 발생 </a:t>
            </a:r>
            <a:r>
              <a:rPr lang="en-US" altLang="ko-KR" dirty="0"/>
              <a:t>: </a:t>
            </a:r>
            <a:r>
              <a:rPr lang="ko-KR" altLang="en-US" dirty="0"/>
              <a:t>사업계획서</a:t>
            </a:r>
            <a:r>
              <a:rPr lang="en-US" altLang="ko-KR" dirty="0"/>
              <a:t>[</a:t>
            </a:r>
            <a:r>
              <a:rPr lang="ko-KR" altLang="en-US" dirty="0"/>
              <a:t>지출 품의</a:t>
            </a:r>
            <a:r>
              <a:rPr lang="en-US" altLang="ko-KR" dirty="0"/>
              <a:t>] </a:t>
            </a:r>
            <a:r>
              <a:rPr lang="ko-KR" altLang="en-US" dirty="0"/>
              <a:t>작성 및 결재 </a:t>
            </a:r>
            <a:r>
              <a:rPr lang="en-US" altLang="ko-KR" dirty="0">
                <a:sym typeface="Wingdings" panose="05000000000000000000" pitchFamily="2" charset="2"/>
              </a:rPr>
              <a:t> </a:t>
            </a:r>
            <a:r>
              <a:rPr lang="ko-KR" altLang="en-US" dirty="0">
                <a:sym typeface="Wingdings" panose="05000000000000000000" pitchFamily="2" charset="2"/>
              </a:rPr>
              <a:t>부서장</a:t>
            </a:r>
            <a:r>
              <a:rPr lang="en-US" altLang="ko-KR" dirty="0">
                <a:sym typeface="Wingdings" panose="05000000000000000000" pitchFamily="2" charset="2"/>
              </a:rPr>
              <a:t>/</a:t>
            </a:r>
            <a:r>
              <a:rPr lang="ko-KR" altLang="en-US" dirty="0">
                <a:sym typeface="Wingdings" panose="05000000000000000000" pitchFamily="2" charset="2"/>
              </a:rPr>
              <a:t>담당교역자 </a:t>
            </a:r>
            <a:r>
              <a:rPr lang="en-US" altLang="ko-KR" dirty="0">
                <a:sym typeface="Wingdings" panose="05000000000000000000" pitchFamily="2" charset="2"/>
              </a:rPr>
              <a:t>- </a:t>
            </a:r>
            <a:r>
              <a:rPr lang="ko-KR" altLang="en-US" dirty="0">
                <a:sym typeface="Wingdings" panose="05000000000000000000" pitchFamily="2" charset="2"/>
              </a:rPr>
              <a:t>국장</a:t>
            </a:r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14ACAF-FC76-4B22-A50B-6B072E3EEAD5}"/>
              </a:ext>
            </a:extLst>
          </p:cNvPr>
          <p:cNvSpPr txBox="1"/>
          <p:nvPr/>
        </p:nvSpPr>
        <p:spPr>
          <a:xfrm>
            <a:off x="671803" y="4763334"/>
            <a:ext cx="1025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  □ 청구</a:t>
            </a:r>
            <a:r>
              <a:rPr lang="en-US" altLang="ko-KR" dirty="0"/>
              <a:t>(</a:t>
            </a:r>
            <a:r>
              <a:rPr lang="ko-KR" altLang="en-US" dirty="0"/>
              <a:t>총무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지출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회계</a:t>
            </a:r>
            <a:r>
              <a:rPr lang="en-US" altLang="ko-KR" dirty="0">
                <a:sym typeface="Wingdings" panose="05000000000000000000" pitchFamily="2" charset="2"/>
              </a:rPr>
              <a:t>)  </a:t>
            </a:r>
            <a:r>
              <a:rPr lang="ko-KR" altLang="en-US" dirty="0">
                <a:sym typeface="Wingdings" panose="05000000000000000000" pitchFamily="2" charset="2"/>
              </a:rPr>
              <a:t>집행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ko-KR" altLang="en-US" dirty="0">
                <a:sym typeface="Wingdings" panose="05000000000000000000" pitchFamily="2" charset="2"/>
              </a:rPr>
              <a:t>총무</a:t>
            </a:r>
            <a:r>
              <a:rPr lang="en-US" altLang="ko-KR" dirty="0">
                <a:sym typeface="Wingdings" panose="05000000000000000000" pitchFamily="2" charset="2"/>
              </a:rPr>
              <a:t>/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회계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정산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ko-KR" altLang="en-US" dirty="0">
                <a:sym typeface="Wingdings" panose="05000000000000000000" pitchFamily="2" charset="2"/>
              </a:rPr>
              <a:t>총무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장부 정리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회계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302BAD-0947-46D7-91D0-A93860AF9043}"/>
              </a:ext>
            </a:extLst>
          </p:cNvPr>
          <p:cNvSpPr txBox="1"/>
          <p:nvPr/>
        </p:nvSpPr>
        <p:spPr>
          <a:xfrm>
            <a:off x="671803" y="5201021"/>
            <a:ext cx="10254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     </a:t>
            </a:r>
            <a:r>
              <a:rPr lang="ko-KR" altLang="en-US" dirty="0" err="1"/>
              <a:t>ㅇ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청구</a:t>
            </a:r>
            <a:r>
              <a:rPr lang="en-US" altLang="ko-KR" dirty="0"/>
              <a:t>) </a:t>
            </a:r>
            <a:r>
              <a:rPr lang="ko-KR" altLang="en-US" dirty="0"/>
              <a:t>청구서 또는 지출결의서 작성</a:t>
            </a:r>
            <a:endParaRPr lang="en-US" altLang="ko-KR" dirty="0"/>
          </a:p>
          <a:p>
            <a:r>
              <a:rPr lang="en-US" altLang="ko-KR" dirty="0"/>
              <a:t>      </a:t>
            </a:r>
            <a:r>
              <a:rPr lang="ko-KR" altLang="en-US" dirty="0" err="1"/>
              <a:t>ㅇ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집행</a:t>
            </a:r>
            <a:r>
              <a:rPr lang="en-US" altLang="ko-KR" dirty="0"/>
              <a:t>) </a:t>
            </a:r>
            <a:r>
              <a:rPr lang="ko-KR" altLang="en-US" dirty="0"/>
              <a:t>카드</a:t>
            </a:r>
            <a:r>
              <a:rPr lang="en-US" altLang="ko-KR" dirty="0"/>
              <a:t>(</a:t>
            </a:r>
            <a:r>
              <a:rPr lang="ko-KR" altLang="en-US" dirty="0"/>
              <a:t>현금카드</a:t>
            </a:r>
            <a:r>
              <a:rPr lang="en-US" altLang="ko-KR" dirty="0"/>
              <a:t>)/</a:t>
            </a:r>
            <a:r>
              <a:rPr lang="ko-KR" altLang="en-US" dirty="0"/>
              <a:t>계좌이체</a:t>
            </a:r>
            <a:r>
              <a:rPr lang="en-US" altLang="ko-KR" dirty="0"/>
              <a:t>/</a:t>
            </a:r>
            <a:r>
              <a:rPr lang="ko-KR" altLang="en-US" dirty="0"/>
              <a:t>현금</a:t>
            </a:r>
            <a:endParaRPr lang="en-US" altLang="ko-KR" dirty="0"/>
          </a:p>
          <a:p>
            <a:r>
              <a:rPr lang="en-US" altLang="ko-KR" dirty="0"/>
              <a:t>      </a:t>
            </a:r>
            <a:r>
              <a:rPr lang="ko-KR" altLang="en-US" dirty="0" err="1"/>
              <a:t>ㅇ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정산</a:t>
            </a:r>
            <a:r>
              <a:rPr lang="en-US" altLang="ko-KR" dirty="0"/>
              <a:t>) </a:t>
            </a:r>
            <a:r>
              <a:rPr lang="ko-KR" altLang="en-US" dirty="0"/>
              <a:t>부족액 추가청구 </a:t>
            </a:r>
            <a:r>
              <a:rPr lang="en-US" altLang="ko-KR" dirty="0"/>
              <a:t>/ </a:t>
            </a:r>
            <a:r>
              <a:rPr lang="ko-KR" altLang="en-US" b="1" u="sng" dirty="0">
                <a:solidFill>
                  <a:srgbClr val="FF0000"/>
                </a:solidFill>
              </a:rPr>
              <a:t>남은 금액 반납</a:t>
            </a:r>
            <a:r>
              <a:rPr lang="en-US" altLang="ko-KR" b="1" u="sng" dirty="0">
                <a:solidFill>
                  <a:srgbClr val="FF0000"/>
                </a:solidFill>
              </a:rPr>
              <a:t>(</a:t>
            </a:r>
            <a:r>
              <a:rPr lang="ko-KR" altLang="en-US" b="1" u="sng" dirty="0" err="1">
                <a:solidFill>
                  <a:srgbClr val="FF0000"/>
                </a:solidFill>
              </a:rPr>
              <a:t>여입</a:t>
            </a:r>
            <a:r>
              <a:rPr lang="en-US" altLang="ko-KR" b="1" u="sng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ko-KR" dirty="0"/>
              <a:t>      </a:t>
            </a:r>
            <a:r>
              <a:rPr lang="ko-KR" altLang="en-US" dirty="0" err="1"/>
              <a:t>ㅇ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장부</a:t>
            </a:r>
            <a:r>
              <a:rPr lang="en-US" altLang="ko-KR" dirty="0"/>
              <a:t>) </a:t>
            </a:r>
            <a:r>
              <a:rPr lang="ko-KR" altLang="en-US" dirty="0"/>
              <a:t>장부 기장</a:t>
            </a:r>
          </a:p>
        </p:txBody>
      </p:sp>
    </p:spTree>
    <p:extLst>
      <p:ext uri="{BB962C8B-B14F-4D97-AF65-F5344CB8AC3E}">
        <p14:creationId xmlns:p14="http://schemas.microsoft.com/office/powerpoint/2010/main" val="388000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3FE809E7-5FA4-456E-9A09-BE497AFB19DF}"/>
              </a:ext>
            </a:extLst>
          </p:cNvPr>
          <p:cNvGrpSpPr/>
          <p:nvPr/>
        </p:nvGrpSpPr>
        <p:grpSpPr>
          <a:xfrm>
            <a:off x="369921" y="309436"/>
            <a:ext cx="6030880" cy="743384"/>
            <a:chOff x="761806" y="491802"/>
            <a:chExt cx="6030880" cy="74338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6FC95AFF-30FC-406C-A391-3A5958D18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4856" y="505267"/>
              <a:ext cx="4487830" cy="729919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756E5D94-FB2E-4D55-8AD5-D321A98F5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806" y="491802"/>
              <a:ext cx="1543050" cy="74338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6A3CFBF-A275-4D50-9722-478CB4EDC305}"/>
              </a:ext>
            </a:extLst>
          </p:cNvPr>
          <p:cNvSpPr txBox="1"/>
          <p:nvPr/>
        </p:nvSpPr>
        <p:spPr>
          <a:xfrm>
            <a:off x="1912971" y="419518"/>
            <a:ext cx="376480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/>
              <a:t>지출결의서 작성</a:t>
            </a:r>
            <a:r>
              <a:rPr lang="en-US" altLang="ko-KR" sz="2800" b="1" dirty="0"/>
              <a:t>-</a:t>
            </a:r>
            <a:r>
              <a:rPr lang="ko-KR" altLang="en-US" sz="2800" b="1" dirty="0"/>
              <a:t>지출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4D05C0-C0D8-45E9-85BE-B4E2AEEDB1C6}"/>
              </a:ext>
            </a:extLst>
          </p:cNvPr>
          <p:cNvSpPr txBox="1"/>
          <p:nvPr/>
        </p:nvSpPr>
        <p:spPr>
          <a:xfrm>
            <a:off x="466532" y="419518"/>
            <a:ext cx="97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02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0E74F83-81EA-4137-8543-4E804374E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21" y="1278851"/>
            <a:ext cx="11804172" cy="478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2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86C905E-535C-4F62-8CDE-B0A1E0F1E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5" r="13201"/>
          <a:stretch/>
        </p:blipFill>
        <p:spPr>
          <a:xfrm>
            <a:off x="121298" y="2791109"/>
            <a:ext cx="8179680" cy="3582112"/>
          </a:xfrm>
          <a:prstGeom prst="rect">
            <a:avLst/>
          </a:prstGeom>
        </p:spPr>
      </p:pic>
      <p:sp>
        <p:nvSpPr>
          <p:cNvPr id="3" name="타원 2">
            <a:extLst>
              <a:ext uri="{FF2B5EF4-FFF2-40B4-BE49-F238E27FC236}">
                <a16:creationId xmlns:a16="http://schemas.microsoft.com/office/drawing/2014/main" id="{02366EDD-E62C-4DF2-935E-752025A449B5}"/>
              </a:ext>
            </a:extLst>
          </p:cNvPr>
          <p:cNvSpPr/>
          <p:nvPr/>
        </p:nvSpPr>
        <p:spPr>
          <a:xfrm>
            <a:off x="5955986" y="3458205"/>
            <a:ext cx="360768" cy="360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EFC3F7A1-3884-496F-99BA-620350158F2C}"/>
              </a:ext>
            </a:extLst>
          </p:cNvPr>
          <p:cNvSpPr/>
          <p:nvPr/>
        </p:nvSpPr>
        <p:spPr>
          <a:xfrm>
            <a:off x="4211138" y="4660765"/>
            <a:ext cx="1443072" cy="3238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사각형 설명선 4">
            <a:extLst>
              <a:ext uri="{FF2B5EF4-FFF2-40B4-BE49-F238E27FC236}">
                <a16:creationId xmlns:a16="http://schemas.microsoft.com/office/drawing/2014/main" id="{7C1A875C-1F68-4B2C-AB48-A6CA448D2287}"/>
              </a:ext>
            </a:extLst>
          </p:cNvPr>
          <p:cNvSpPr/>
          <p:nvPr/>
        </p:nvSpPr>
        <p:spPr>
          <a:xfrm>
            <a:off x="6016114" y="4372355"/>
            <a:ext cx="2585504" cy="419620"/>
          </a:xfrm>
          <a:prstGeom prst="wedgeRoundRectCallout">
            <a:avLst>
              <a:gd name="adj1" fmla="val -61954"/>
              <a:gd name="adj2" fmla="val 3367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dirty="0" err="1">
                <a:solidFill>
                  <a:srgbClr val="0000FF"/>
                </a:solidFill>
              </a:rPr>
              <a:t>여입전표</a:t>
            </a:r>
            <a:r>
              <a:rPr lang="ko-KR" altLang="en-US" sz="1600" dirty="0">
                <a:solidFill>
                  <a:srgbClr val="0000FF"/>
                </a:solidFill>
              </a:rPr>
              <a:t> 처리 시 체크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6" name="모서리가 둥근 사각형 설명선 6">
            <a:extLst>
              <a:ext uri="{FF2B5EF4-FFF2-40B4-BE49-F238E27FC236}">
                <a16:creationId xmlns:a16="http://schemas.microsoft.com/office/drawing/2014/main" id="{29F9FB3B-5916-4F5A-A83A-2350E7A49DD1}"/>
              </a:ext>
            </a:extLst>
          </p:cNvPr>
          <p:cNvSpPr/>
          <p:nvPr/>
        </p:nvSpPr>
        <p:spPr>
          <a:xfrm>
            <a:off x="6016114" y="4946012"/>
            <a:ext cx="2896465" cy="549505"/>
          </a:xfrm>
          <a:prstGeom prst="wedgeRoundRectCallout">
            <a:avLst>
              <a:gd name="adj1" fmla="val -34152"/>
              <a:gd name="adj2" fmla="val -7114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ko-KR" altLang="en-US" sz="1600" b="1" dirty="0">
                <a:solidFill>
                  <a:srgbClr val="0000FF"/>
                </a:solidFill>
              </a:rPr>
              <a:t>회계일자 확인</a:t>
            </a:r>
            <a:endParaRPr lang="en-US" altLang="ko-KR" sz="1600" b="1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sz="1600" b="1" dirty="0">
                <a:solidFill>
                  <a:srgbClr val="0000FF"/>
                </a:solidFill>
              </a:rPr>
              <a:t>마이너스 금액으로 입력 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1618CF85-6482-4759-B791-A9EF4316C2CD}"/>
              </a:ext>
            </a:extLst>
          </p:cNvPr>
          <p:cNvGrpSpPr/>
          <p:nvPr/>
        </p:nvGrpSpPr>
        <p:grpSpPr>
          <a:xfrm>
            <a:off x="369921" y="309436"/>
            <a:ext cx="6030880" cy="743384"/>
            <a:chOff x="761806" y="491802"/>
            <a:chExt cx="6030880" cy="743384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6AEE78C0-307A-4B01-B224-12A7BF43C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4856" y="505267"/>
              <a:ext cx="4487830" cy="729919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F797CA7E-A10E-4E9D-B966-1BE5631DA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1806" y="491802"/>
              <a:ext cx="1543050" cy="74338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1B6A311-1E49-42CC-8A33-F0E198C791FC}"/>
              </a:ext>
            </a:extLst>
          </p:cNvPr>
          <p:cNvSpPr txBox="1"/>
          <p:nvPr/>
        </p:nvSpPr>
        <p:spPr>
          <a:xfrm>
            <a:off x="1912971" y="419518"/>
            <a:ext cx="376480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/>
              <a:t>지출결의서 작성</a:t>
            </a:r>
            <a:r>
              <a:rPr lang="en-US" altLang="ko-KR" sz="2800" b="1" dirty="0"/>
              <a:t>-</a:t>
            </a:r>
            <a:r>
              <a:rPr lang="ko-KR" altLang="en-US" sz="2800" b="1" dirty="0" err="1"/>
              <a:t>여입</a:t>
            </a:r>
            <a:endParaRPr lang="ko-KR" alt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AD781-EC20-4951-9682-30631FF8E975}"/>
              </a:ext>
            </a:extLst>
          </p:cNvPr>
          <p:cNvSpPr txBox="1"/>
          <p:nvPr/>
        </p:nvSpPr>
        <p:spPr>
          <a:xfrm>
            <a:off x="466532" y="419518"/>
            <a:ext cx="97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03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5C29905-2E80-4596-BEA6-1417A967A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921" y="1362482"/>
            <a:ext cx="7977672" cy="1276009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996F6288-9B73-47C2-B80A-2B9D7D94485F}"/>
              </a:ext>
            </a:extLst>
          </p:cNvPr>
          <p:cNvSpPr/>
          <p:nvPr/>
        </p:nvSpPr>
        <p:spPr>
          <a:xfrm>
            <a:off x="293573" y="1439125"/>
            <a:ext cx="360768" cy="360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사각형 설명선 6">
            <a:extLst>
              <a:ext uri="{FF2B5EF4-FFF2-40B4-BE49-F238E27FC236}">
                <a16:creationId xmlns:a16="http://schemas.microsoft.com/office/drawing/2014/main" id="{2599E767-48CA-45B2-9C17-769D9182A3AF}"/>
              </a:ext>
            </a:extLst>
          </p:cNvPr>
          <p:cNvSpPr/>
          <p:nvPr/>
        </p:nvSpPr>
        <p:spPr>
          <a:xfrm>
            <a:off x="654341" y="1760009"/>
            <a:ext cx="1503200" cy="240477"/>
          </a:xfrm>
          <a:prstGeom prst="wedgeRoundRectCallout">
            <a:avLst>
              <a:gd name="adj1" fmla="val -62528"/>
              <a:gd name="adj2" fmla="val -47908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rgbClr val="0000FF"/>
                </a:solidFill>
              </a:rPr>
              <a:t>테이블수정가능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16" name="모서리가 둥근 사각형 설명선 4">
            <a:extLst>
              <a:ext uri="{FF2B5EF4-FFF2-40B4-BE49-F238E27FC236}">
                <a16:creationId xmlns:a16="http://schemas.microsoft.com/office/drawing/2014/main" id="{3E04FFAA-C8B2-480F-ACFF-31C09F8A763F}"/>
              </a:ext>
            </a:extLst>
          </p:cNvPr>
          <p:cNvSpPr/>
          <p:nvPr/>
        </p:nvSpPr>
        <p:spPr>
          <a:xfrm>
            <a:off x="3795373" y="2000486"/>
            <a:ext cx="4505605" cy="633580"/>
          </a:xfrm>
          <a:prstGeom prst="wedgeRoundRectCallout">
            <a:avLst>
              <a:gd name="adj1" fmla="val -74848"/>
              <a:gd name="adj2" fmla="val 2477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dirty="0">
                <a:solidFill>
                  <a:srgbClr val="0000FF"/>
                </a:solidFill>
              </a:rPr>
              <a:t>기 </a:t>
            </a:r>
            <a:r>
              <a:rPr lang="ko-KR" altLang="en-US" sz="1600" dirty="0" err="1">
                <a:solidFill>
                  <a:srgbClr val="0000FF"/>
                </a:solidFill>
              </a:rPr>
              <a:t>지출건</a:t>
            </a:r>
            <a:r>
              <a:rPr lang="ko-KR" altLang="en-US" sz="1600" dirty="0">
                <a:solidFill>
                  <a:srgbClr val="0000FF"/>
                </a:solidFill>
              </a:rPr>
              <a:t> 선택 후 </a:t>
            </a:r>
            <a:r>
              <a:rPr lang="en-US" altLang="ko-KR" sz="1600" dirty="0">
                <a:solidFill>
                  <a:srgbClr val="0000FF"/>
                </a:solidFill>
              </a:rPr>
              <a:t>“</a:t>
            </a:r>
            <a:r>
              <a:rPr lang="ko-KR" altLang="en-US" sz="1600" dirty="0">
                <a:solidFill>
                  <a:srgbClr val="0000FF"/>
                </a:solidFill>
              </a:rPr>
              <a:t>마우스 더블클릭＂ 시</a:t>
            </a:r>
            <a:endParaRPr lang="en-US" altLang="ko-KR" sz="1600" dirty="0">
              <a:solidFill>
                <a:srgbClr val="0000FF"/>
              </a:solidFill>
            </a:endParaRPr>
          </a:p>
          <a:p>
            <a:r>
              <a:rPr lang="en-US" altLang="ko-KR" sz="1600" dirty="0">
                <a:solidFill>
                  <a:srgbClr val="0000FF"/>
                </a:solidFill>
              </a:rPr>
              <a:t>    </a:t>
            </a:r>
            <a:r>
              <a:rPr lang="ko-KR" altLang="en-US" sz="1600" dirty="0">
                <a:solidFill>
                  <a:srgbClr val="0000FF"/>
                </a:solidFill>
              </a:rPr>
              <a:t> 아래 수정화면이 나타남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7" name="사각형: 모서리가 접힌 도형 16">
            <a:extLst>
              <a:ext uri="{FF2B5EF4-FFF2-40B4-BE49-F238E27FC236}">
                <a16:creationId xmlns:a16="http://schemas.microsoft.com/office/drawing/2014/main" id="{A06E9715-3614-43EC-B818-5830DD4600A3}"/>
              </a:ext>
            </a:extLst>
          </p:cNvPr>
          <p:cNvSpPr/>
          <p:nvPr/>
        </p:nvSpPr>
        <p:spPr>
          <a:xfrm>
            <a:off x="8492598" y="1334925"/>
            <a:ext cx="3407673" cy="3764503"/>
          </a:xfrm>
          <a:prstGeom prst="foldedCorner">
            <a:avLst/>
          </a:prstGeom>
          <a:gradFill flip="none" rotWithShape="1">
            <a:gsLst>
              <a:gs pos="2000">
                <a:schemeClr val="bg1"/>
              </a:gs>
              <a:gs pos="46000">
                <a:srgbClr val="FFFF00">
                  <a:alpha val="76000"/>
                </a:srgb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CC2160-3C64-4B7F-8B6A-B6FE92427651}"/>
              </a:ext>
            </a:extLst>
          </p:cNvPr>
          <p:cNvSpPr txBox="1"/>
          <p:nvPr/>
        </p:nvSpPr>
        <p:spPr>
          <a:xfrm>
            <a:off x="8585398" y="1530201"/>
            <a:ext cx="331302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b="1" dirty="0" err="1"/>
              <a:t>여입</a:t>
            </a:r>
            <a:r>
              <a:rPr lang="ko-KR" altLang="en-US" sz="2000" b="1" dirty="0"/>
              <a:t> 사유 예시</a:t>
            </a:r>
            <a:endParaRPr lang="en-US" altLang="ko-KR" sz="2000" b="1" dirty="0"/>
          </a:p>
          <a:p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/>
              <a:t>전도자위로 여행 시</a:t>
            </a:r>
            <a:endParaRPr lang="en-US" altLang="ko-KR" dirty="0"/>
          </a:p>
          <a:p>
            <a:r>
              <a:rPr lang="en-US" altLang="ko-KR" dirty="0"/>
              <a:t>    100</a:t>
            </a:r>
            <a:r>
              <a:rPr lang="ko-KR" altLang="en-US" dirty="0"/>
              <a:t>만원 현금 선 지출 시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  -(</a:t>
            </a:r>
            <a:r>
              <a:rPr lang="ko-KR" altLang="en-US" dirty="0"/>
              <a:t>회계</a:t>
            </a:r>
            <a:r>
              <a:rPr lang="en-US" altLang="ko-KR" dirty="0"/>
              <a:t>) </a:t>
            </a:r>
            <a:r>
              <a:rPr lang="ko-KR" altLang="en-US" dirty="0"/>
              <a:t>전도자위로비 </a:t>
            </a:r>
            <a:r>
              <a:rPr lang="en-US" altLang="ko-KR" dirty="0"/>
              <a:t>100</a:t>
            </a:r>
          </a:p>
          <a:p>
            <a:r>
              <a:rPr lang="en-US" altLang="ko-KR" dirty="0"/>
              <a:t>   -(</a:t>
            </a:r>
            <a:r>
              <a:rPr lang="ko-KR" altLang="en-US" dirty="0"/>
              <a:t>집행</a:t>
            </a:r>
            <a:r>
              <a:rPr lang="en-US" altLang="ko-KR" dirty="0"/>
              <a:t>)  90</a:t>
            </a:r>
            <a:r>
              <a:rPr lang="ko-KR" altLang="en-US" dirty="0"/>
              <a:t>만원 사용</a:t>
            </a:r>
            <a:endParaRPr lang="en-US" altLang="ko-KR" dirty="0"/>
          </a:p>
          <a:p>
            <a:r>
              <a:rPr lang="en-US" altLang="ko-KR" dirty="0"/>
              <a:t>   -(</a:t>
            </a:r>
            <a:r>
              <a:rPr lang="ko-KR" altLang="en-US" dirty="0" err="1"/>
              <a:t>여입</a:t>
            </a:r>
            <a:r>
              <a:rPr lang="en-US" altLang="ko-KR" dirty="0"/>
              <a:t>) 10</a:t>
            </a:r>
            <a:r>
              <a:rPr lang="ko-KR" altLang="en-US" dirty="0"/>
              <a:t>만원 </a:t>
            </a:r>
            <a:r>
              <a:rPr lang="ko-KR" altLang="en-US" dirty="0" err="1"/>
              <a:t>여입</a:t>
            </a:r>
            <a:r>
              <a:rPr lang="ko-KR" altLang="en-US" dirty="0"/>
              <a:t> 처리</a:t>
            </a:r>
            <a:endParaRPr lang="en-US" altLang="ko-KR" dirty="0"/>
          </a:p>
          <a:p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모바일 쿠폰 지급 후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dirty="0">
                <a:latin typeface="+mj-ea"/>
                <a:ea typeface="+mj-ea"/>
              </a:rPr>
              <a:t>     </a:t>
            </a:r>
            <a:r>
              <a:rPr lang="ko-KR" altLang="en-US" dirty="0">
                <a:latin typeface="+mj-ea"/>
                <a:ea typeface="+mj-ea"/>
              </a:rPr>
              <a:t>미사용액 환불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 err="1">
                <a:latin typeface="+mj-ea"/>
                <a:ea typeface="+mj-ea"/>
              </a:rPr>
              <a:t>재입금</a:t>
            </a:r>
            <a:r>
              <a:rPr lang="en-US" altLang="ko-KR" dirty="0">
                <a:latin typeface="+mj-ea"/>
                <a:ea typeface="+mj-ea"/>
              </a:rPr>
              <a:t>) </a:t>
            </a:r>
            <a:r>
              <a:rPr lang="ko-KR" altLang="en-US" dirty="0">
                <a:latin typeface="+mj-ea"/>
                <a:ea typeface="+mj-ea"/>
              </a:rPr>
              <a:t>시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96832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998BD4B-D2C9-4003-B60A-872E34FA076E}"/>
              </a:ext>
            </a:extLst>
          </p:cNvPr>
          <p:cNvGrpSpPr/>
          <p:nvPr/>
        </p:nvGrpSpPr>
        <p:grpSpPr>
          <a:xfrm>
            <a:off x="369921" y="309436"/>
            <a:ext cx="6030880" cy="743384"/>
            <a:chOff x="761806" y="491802"/>
            <a:chExt cx="6030880" cy="743384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98A7BE4F-2250-45E5-AFA8-0CAE3BEC8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4856" y="505267"/>
              <a:ext cx="4487830" cy="729919"/>
            </a:xfrm>
            <a:prstGeom prst="rect">
              <a:avLst/>
            </a:prstGeom>
          </p:spPr>
        </p:pic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3D8E156-2E77-404B-BD63-901202D85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806" y="491802"/>
              <a:ext cx="1543050" cy="74338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F4249CA-A0AA-4351-B8E8-5BCDA393D5DB}"/>
              </a:ext>
            </a:extLst>
          </p:cNvPr>
          <p:cNvSpPr txBox="1"/>
          <p:nvPr/>
        </p:nvSpPr>
        <p:spPr>
          <a:xfrm>
            <a:off x="1912971" y="419518"/>
            <a:ext cx="376480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/>
              <a:t>지출결의서 작성</a:t>
            </a:r>
            <a:r>
              <a:rPr lang="en-US" altLang="ko-KR" sz="2800" b="1" dirty="0"/>
              <a:t>-</a:t>
            </a:r>
            <a:r>
              <a:rPr lang="ko-KR" altLang="en-US" sz="2800" b="1" dirty="0"/>
              <a:t>출력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C35347-937D-4472-97EC-DE6449FB4D62}"/>
              </a:ext>
            </a:extLst>
          </p:cNvPr>
          <p:cNvSpPr txBox="1"/>
          <p:nvPr/>
        </p:nvSpPr>
        <p:spPr>
          <a:xfrm>
            <a:off x="466532" y="419518"/>
            <a:ext cx="97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03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7406D08-AA50-4E4D-BDAC-205C690D9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21" y="1341081"/>
            <a:ext cx="5048250" cy="4362450"/>
          </a:xfrm>
          <a:prstGeom prst="rect">
            <a:avLst/>
          </a:prstGeom>
        </p:spPr>
      </p:pic>
      <p:sp>
        <p:nvSpPr>
          <p:cNvPr id="9" name="사각형: 모서리가 접힌 도형 8">
            <a:extLst>
              <a:ext uri="{FF2B5EF4-FFF2-40B4-BE49-F238E27FC236}">
                <a16:creationId xmlns:a16="http://schemas.microsoft.com/office/drawing/2014/main" id="{858C8602-D8C5-48A7-9A83-3D89238B5755}"/>
              </a:ext>
            </a:extLst>
          </p:cNvPr>
          <p:cNvSpPr/>
          <p:nvPr/>
        </p:nvSpPr>
        <p:spPr>
          <a:xfrm>
            <a:off x="5822302" y="1334925"/>
            <a:ext cx="6077969" cy="5200174"/>
          </a:xfrm>
          <a:prstGeom prst="foldedCorner">
            <a:avLst/>
          </a:prstGeom>
          <a:gradFill flip="none" rotWithShape="1">
            <a:gsLst>
              <a:gs pos="2000">
                <a:schemeClr val="bg1"/>
              </a:gs>
              <a:gs pos="46000">
                <a:srgbClr val="FFFF00">
                  <a:alpha val="76000"/>
                </a:srgb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2F6925-8CEE-4D2F-BCCD-A2A91C3EDDF1}"/>
              </a:ext>
            </a:extLst>
          </p:cNvPr>
          <p:cNvSpPr txBox="1"/>
          <p:nvPr/>
        </p:nvSpPr>
        <p:spPr>
          <a:xfrm>
            <a:off x="6142536" y="1530201"/>
            <a:ext cx="55603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b="1" dirty="0"/>
              <a:t>지출결의서 작성 후 서식 출력</a:t>
            </a:r>
            <a:endParaRPr lang="en-US" altLang="ko-KR" sz="2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2000" b="1" dirty="0"/>
          </a:p>
          <a:p>
            <a:r>
              <a:rPr lang="en-US" altLang="ko-KR" sz="2000" b="1" dirty="0"/>
              <a:t> 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(1)</a:t>
            </a:r>
            <a:r>
              <a:rPr lang="ko-KR" altLang="en-US" sz="2000" b="1" dirty="0"/>
              <a:t> 전표번호를 먼저 부여</a:t>
            </a:r>
            <a:endParaRPr lang="en-US" altLang="ko-KR" sz="2000" b="1" dirty="0"/>
          </a:p>
          <a:p>
            <a:r>
              <a:rPr lang="en-US" altLang="ko-KR" sz="2000" b="1" dirty="0"/>
              <a:t>     - </a:t>
            </a:r>
            <a:r>
              <a:rPr lang="ko-KR" altLang="en-US" sz="2000" b="1" dirty="0"/>
              <a:t>지출결의서 작성 시 부여 또는</a:t>
            </a:r>
            <a:endParaRPr lang="en-US" altLang="ko-KR" sz="2000" b="1" dirty="0"/>
          </a:p>
          <a:p>
            <a:r>
              <a:rPr lang="en-US" altLang="ko-KR" sz="2000" b="1" dirty="0"/>
              <a:t>     - </a:t>
            </a:r>
            <a:r>
              <a:rPr lang="ko-KR" altLang="en-US" sz="2000" b="1" dirty="0"/>
              <a:t>작성 후 개별 및 일괄부여</a:t>
            </a:r>
            <a:endParaRPr lang="en-US" altLang="ko-KR" sz="2000" b="1" dirty="0"/>
          </a:p>
          <a:p>
            <a:r>
              <a:rPr lang="en-US" altLang="ko-KR" sz="2000" b="1" dirty="0"/>
              <a:t>   </a:t>
            </a:r>
          </a:p>
          <a:p>
            <a:r>
              <a:rPr lang="en-US" altLang="ko-KR" sz="2000" b="1" dirty="0"/>
              <a:t>   (2) </a:t>
            </a:r>
            <a:r>
              <a:rPr lang="ko-KR" altLang="en-US" sz="2000" b="1" dirty="0"/>
              <a:t>전표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지출결의서</a:t>
            </a:r>
            <a:r>
              <a:rPr lang="en-US" altLang="ko-KR" sz="2000" b="1" dirty="0"/>
              <a:t>) </a:t>
            </a:r>
            <a:r>
              <a:rPr lang="ko-KR" altLang="en-US" sz="2000" b="1" dirty="0"/>
              <a:t>출력</a:t>
            </a:r>
            <a:endParaRPr lang="en-US" altLang="ko-KR" sz="2000" b="1" dirty="0"/>
          </a:p>
          <a:p>
            <a:r>
              <a:rPr lang="ko-KR" altLang="en-US" dirty="0"/>
              <a:t>      </a:t>
            </a:r>
            <a:r>
              <a:rPr lang="en-US" altLang="ko-KR" dirty="0"/>
              <a:t>-</a:t>
            </a:r>
            <a:r>
              <a:rPr lang="ko-KR" altLang="en-US" dirty="0"/>
              <a:t>전표번호별 출력 </a:t>
            </a:r>
            <a:r>
              <a:rPr lang="en-US" altLang="ko-KR" dirty="0"/>
              <a:t>– 1</a:t>
            </a:r>
            <a:r>
              <a:rPr lang="ko-KR" altLang="en-US" dirty="0"/>
              <a:t>장 출력</a:t>
            </a:r>
            <a:endParaRPr lang="en-US" altLang="ko-KR" dirty="0"/>
          </a:p>
          <a:p>
            <a:r>
              <a:rPr lang="en-US" altLang="ko-KR" dirty="0"/>
              <a:t>      - </a:t>
            </a:r>
            <a:r>
              <a:rPr lang="ko-KR" altLang="en-US" dirty="0"/>
              <a:t>같은 지출일 및 같은 사유일 때 </a:t>
            </a:r>
            <a:endParaRPr lang="en-US" altLang="ko-KR" dirty="0"/>
          </a:p>
          <a:p>
            <a:r>
              <a:rPr lang="en-US" altLang="ko-KR" dirty="0"/>
              <a:t>        </a:t>
            </a:r>
            <a:r>
              <a:rPr lang="ko-KR" altLang="en-US" dirty="0"/>
              <a:t>전표번호를 동일하게 부여 가능</a:t>
            </a:r>
            <a:endParaRPr lang="en-US" altLang="ko-KR" dirty="0"/>
          </a:p>
          <a:p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772902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2D5A610-2921-477F-B05F-51E154147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251" y="1066285"/>
            <a:ext cx="7748968" cy="5642425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FF0F1F5-B488-4870-96F4-DDE147E8D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477" y="2628106"/>
            <a:ext cx="4232365" cy="352697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AD382BDD-6F8F-4C0B-B257-CCBB9FC84CF7}"/>
              </a:ext>
            </a:extLst>
          </p:cNvPr>
          <p:cNvGrpSpPr/>
          <p:nvPr/>
        </p:nvGrpSpPr>
        <p:grpSpPr>
          <a:xfrm>
            <a:off x="369921" y="309436"/>
            <a:ext cx="6030880" cy="743384"/>
            <a:chOff x="761806" y="491802"/>
            <a:chExt cx="6030880" cy="743384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D82C8728-6C99-44C4-9A02-9CF438603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4856" y="505267"/>
              <a:ext cx="4487830" cy="729919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6F7649E9-6898-4157-B4A9-64BBF21B5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1806" y="491802"/>
              <a:ext cx="1543050" cy="74338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3C8DDC1-9D84-4FB6-A06B-7875D4AD62E6}"/>
              </a:ext>
            </a:extLst>
          </p:cNvPr>
          <p:cNvSpPr txBox="1"/>
          <p:nvPr/>
        </p:nvSpPr>
        <p:spPr>
          <a:xfrm>
            <a:off x="1912971" y="419518"/>
            <a:ext cx="376480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/>
              <a:t>금전출납부 장부 출력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0E1972-1991-4631-8C85-BAD5C2A69743}"/>
              </a:ext>
            </a:extLst>
          </p:cNvPr>
          <p:cNvSpPr txBox="1"/>
          <p:nvPr/>
        </p:nvSpPr>
        <p:spPr>
          <a:xfrm>
            <a:off x="466532" y="419518"/>
            <a:ext cx="97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04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9AE5D5B-21F9-491A-972E-6D55903BB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921" y="1330853"/>
            <a:ext cx="4527248" cy="4752360"/>
          </a:xfrm>
          <a:prstGeom prst="rect">
            <a:avLst/>
          </a:prstGeom>
        </p:spPr>
      </p:pic>
      <p:sp>
        <p:nvSpPr>
          <p:cNvPr id="10" name="모서리가 둥근 사각형 설명선 6">
            <a:extLst>
              <a:ext uri="{FF2B5EF4-FFF2-40B4-BE49-F238E27FC236}">
                <a16:creationId xmlns:a16="http://schemas.microsoft.com/office/drawing/2014/main" id="{042CD46E-CB22-48D4-B3EC-59405D2750BF}"/>
              </a:ext>
            </a:extLst>
          </p:cNvPr>
          <p:cNvSpPr/>
          <p:nvPr/>
        </p:nvSpPr>
        <p:spPr>
          <a:xfrm>
            <a:off x="610637" y="1056100"/>
            <a:ext cx="4286532" cy="549505"/>
          </a:xfrm>
          <a:prstGeom prst="wedgeRoundRectCallout">
            <a:avLst>
              <a:gd name="adj1" fmla="val -35872"/>
              <a:gd name="adj2" fmla="val 6130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rgbClr val="0000FF"/>
                </a:solidFill>
              </a:rPr>
              <a:t>(1) “</a:t>
            </a:r>
            <a:r>
              <a:rPr lang="ko-KR" altLang="en-US" sz="1600" b="1" dirty="0">
                <a:solidFill>
                  <a:srgbClr val="0000FF"/>
                </a:solidFill>
              </a:rPr>
              <a:t>재계산</a:t>
            </a:r>
            <a:r>
              <a:rPr lang="en-US" altLang="ko-KR" sz="1600" b="1" dirty="0">
                <a:solidFill>
                  <a:srgbClr val="0000FF"/>
                </a:solidFill>
              </a:rPr>
              <a:t>”</a:t>
            </a:r>
            <a:r>
              <a:rPr lang="ko-KR" altLang="en-US" sz="1600" b="1" dirty="0">
                <a:solidFill>
                  <a:srgbClr val="0000FF"/>
                </a:solidFill>
              </a:rPr>
              <a:t> 버튼 클릭</a:t>
            </a:r>
            <a:endParaRPr lang="en-US" altLang="ko-KR" sz="1600" b="1" dirty="0">
              <a:solidFill>
                <a:srgbClr val="0000FF"/>
              </a:solidFill>
            </a:endParaRPr>
          </a:p>
          <a:p>
            <a:r>
              <a:rPr lang="en-US" altLang="ko-KR" sz="1600" b="1" dirty="0">
                <a:solidFill>
                  <a:srgbClr val="0000FF"/>
                </a:solidFill>
              </a:rPr>
              <a:t>(2) “Print”</a:t>
            </a:r>
            <a:r>
              <a:rPr lang="ko-KR" altLang="en-US" sz="1600" b="1" dirty="0">
                <a:solidFill>
                  <a:srgbClr val="0000FF"/>
                </a:solidFill>
              </a:rPr>
              <a:t> 버튼 클릭 </a:t>
            </a:r>
            <a:r>
              <a:rPr lang="en-US" altLang="ko-KR" sz="1600" b="1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600" b="1" dirty="0">
                <a:solidFill>
                  <a:srgbClr val="0000FF"/>
                </a:solidFill>
                <a:sym typeface="Wingdings" panose="05000000000000000000" pitchFamily="2" charset="2"/>
              </a:rPr>
              <a:t>서식 선택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F69DE42-6204-427C-BB15-B9A4C8522AC0}"/>
              </a:ext>
            </a:extLst>
          </p:cNvPr>
          <p:cNvSpPr/>
          <p:nvPr/>
        </p:nvSpPr>
        <p:spPr>
          <a:xfrm>
            <a:off x="7277878" y="2015412"/>
            <a:ext cx="467976" cy="4752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사각형 설명선 6">
            <a:extLst>
              <a:ext uri="{FF2B5EF4-FFF2-40B4-BE49-F238E27FC236}">
                <a16:creationId xmlns:a16="http://schemas.microsoft.com/office/drawing/2014/main" id="{20DE2F94-BDA0-4F78-AEE3-420E7F2A212F}"/>
              </a:ext>
            </a:extLst>
          </p:cNvPr>
          <p:cNvSpPr/>
          <p:nvPr/>
        </p:nvSpPr>
        <p:spPr>
          <a:xfrm>
            <a:off x="5677775" y="4236097"/>
            <a:ext cx="1285240" cy="401735"/>
          </a:xfrm>
          <a:prstGeom prst="wedgeRoundRectCallout">
            <a:avLst>
              <a:gd name="adj1" fmla="val 84591"/>
              <a:gd name="adj2" fmla="val 12060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rgbClr val="0000FF"/>
                </a:solidFill>
              </a:rPr>
              <a:t>전표번호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13" name="모서리가 둥근 사각형 설명선 6">
            <a:extLst>
              <a:ext uri="{FF2B5EF4-FFF2-40B4-BE49-F238E27FC236}">
                <a16:creationId xmlns:a16="http://schemas.microsoft.com/office/drawing/2014/main" id="{EE1BF635-390B-4DAC-8DC7-4C847AF292F6}"/>
              </a:ext>
            </a:extLst>
          </p:cNvPr>
          <p:cNvSpPr/>
          <p:nvPr/>
        </p:nvSpPr>
        <p:spPr>
          <a:xfrm>
            <a:off x="7945797" y="2808514"/>
            <a:ext cx="3736130" cy="355599"/>
          </a:xfrm>
          <a:prstGeom prst="wedgeRoundRectCallout">
            <a:avLst>
              <a:gd name="adj1" fmla="val -36526"/>
              <a:gd name="adj2" fmla="val 81738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rgbClr val="0000FF"/>
                </a:solidFill>
              </a:rPr>
              <a:t>글자위에 </a:t>
            </a:r>
            <a:r>
              <a:rPr lang="en-US" altLang="ko-KR" sz="1600" b="1" dirty="0">
                <a:solidFill>
                  <a:srgbClr val="0000FF"/>
                </a:solidFill>
              </a:rPr>
              <a:t>“</a:t>
            </a:r>
            <a:r>
              <a:rPr lang="ko-KR" altLang="en-US" sz="1600" b="1" dirty="0">
                <a:solidFill>
                  <a:srgbClr val="0000FF"/>
                </a:solidFill>
              </a:rPr>
              <a:t>마우스 오른쪽 버튼</a:t>
            </a:r>
            <a:r>
              <a:rPr lang="en-US" altLang="ko-KR" sz="1600" b="1" dirty="0">
                <a:solidFill>
                  <a:srgbClr val="0000FF"/>
                </a:solidFill>
              </a:rPr>
              <a:t>”</a:t>
            </a:r>
            <a:r>
              <a:rPr lang="ko-KR" altLang="en-US" sz="1600" b="1" dirty="0">
                <a:solidFill>
                  <a:srgbClr val="0000FF"/>
                </a:solidFill>
              </a:rPr>
              <a:t> 클릭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14" name="모서리가 둥근 사각형 설명선 6">
            <a:extLst>
              <a:ext uri="{FF2B5EF4-FFF2-40B4-BE49-F238E27FC236}">
                <a16:creationId xmlns:a16="http://schemas.microsoft.com/office/drawing/2014/main" id="{1938C574-E14A-474B-9F0F-FD1445B5D4CA}"/>
              </a:ext>
            </a:extLst>
          </p:cNvPr>
          <p:cNvSpPr/>
          <p:nvPr/>
        </p:nvSpPr>
        <p:spPr>
          <a:xfrm>
            <a:off x="7771101" y="2393853"/>
            <a:ext cx="4286532" cy="355599"/>
          </a:xfrm>
          <a:prstGeom prst="wedgeRoundRectCallout">
            <a:avLst>
              <a:gd name="adj1" fmla="val -30866"/>
              <a:gd name="adj2" fmla="val 6502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>
                <a:solidFill>
                  <a:schemeClr val="bg1"/>
                </a:solidFill>
              </a:rPr>
              <a:t>전표번로 있는데 장부에는 표시되지 않을 때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0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729C1FA-B07A-4173-9E2A-19ED7312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04" y="729725"/>
            <a:ext cx="2857500" cy="581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EFA3B9-2C8A-4B75-A503-6C63DF047024}"/>
              </a:ext>
            </a:extLst>
          </p:cNvPr>
          <p:cNvSpPr txBox="1"/>
          <p:nvPr/>
        </p:nvSpPr>
        <p:spPr>
          <a:xfrm>
            <a:off x="671804" y="1642187"/>
            <a:ext cx="1067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400" dirty="0"/>
              <a:t>회계장부 </a:t>
            </a:r>
            <a:r>
              <a:rPr lang="en-US" altLang="ko-KR" sz="2400" dirty="0"/>
              <a:t>: </a:t>
            </a:r>
            <a:r>
              <a:rPr lang="ko-KR" altLang="en-US" sz="2400" dirty="0"/>
              <a:t>종이장부 </a:t>
            </a:r>
            <a:r>
              <a:rPr lang="en-US" altLang="ko-KR" sz="2400" dirty="0">
                <a:sym typeface="Wingdings" panose="05000000000000000000" pitchFamily="2" charset="2"/>
              </a:rPr>
              <a:t> </a:t>
            </a:r>
            <a:r>
              <a:rPr lang="ko-KR" altLang="en-US" sz="2800" dirty="0">
                <a:solidFill>
                  <a:srgbClr val="0070C0"/>
                </a:solidFill>
                <a:latin typeface="HY엽서M" panose="02030600000101010101" pitchFamily="18" charset="-127"/>
                <a:ea typeface="HY엽서M" panose="02030600000101010101" pitchFamily="18" charset="-127"/>
                <a:sym typeface="Wingdings" panose="05000000000000000000" pitchFamily="2" charset="2"/>
              </a:rPr>
              <a:t>통일된 장부 사용을 </a:t>
            </a:r>
            <a:r>
              <a:rPr lang="ko-KR" altLang="en-US" sz="2400" dirty="0">
                <a:sym typeface="Wingdings" panose="05000000000000000000" pitchFamily="2" charset="2"/>
              </a:rPr>
              <a:t>위하여 </a:t>
            </a:r>
            <a:r>
              <a:rPr lang="ko-KR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교회에서 지급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179C8D-FE3C-4F71-A4FE-1F3BBE7E0214}"/>
              </a:ext>
            </a:extLst>
          </p:cNvPr>
          <p:cNvSpPr txBox="1"/>
          <p:nvPr/>
        </p:nvSpPr>
        <p:spPr>
          <a:xfrm>
            <a:off x="1082352" y="777765"/>
            <a:ext cx="221135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rgbClr val="0070C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제안사항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641CE9-1C04-4CF2-A499-0CAFB2451A98}"/>
              </a:ext>
            </a:extLst>
          </p:cNvPr>
          <p:cNvSpPr txBox="1"/>
          <p:nvPr/>
        </p:nvSpPr>
        <p:spPr>
          <a:xfrm>
            <a:off x="671804" y="2435289"/>
            <a:ext cx="997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400" dirty="0"/>
              <a:t>공통서식 사용 </a:t>
            </a:r>
            <a:r>
              <a:rPr lang="en-US" altLang="ko-KR" sz="2400" dirty="0"/>
              <a:t>: </a:t>
            </a:r>
            <a:r>
              <a:rPr lang="ko-KR" altLang="en-US" sz="2400" dirty="0"/>
              <a:t>지출결의서 </a:t>
            </a:r>
            <a:r>
              <a:rPr lang="en-US" altLang="ko-KR" sz="2400" dirty="0"/>
              <a:t>/ </a:t>
            </a:r>
            <a:r>
              <a:rPr lang="ko-KR" altLang="en-US" sz="2400" dirty="0"/>
              <a:t>영수증 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BDF239-8475-489B-B9A7-63ED8E6C4219}"/>
              </a:ext>
            </a:extLst>
          </p:cNvPr>
          <p:cNvSpPr txBox="1"/>
          <p:nvPr/>
        </p:nvSpPr>
        <p:spPr>
          <a:xfrm>
            <a:off x="671804" y="3051110"/>
            <a:ext cx="9974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400" dirty="0"/>
              <a:t>전산프로그램 사용 </a:t>
            </a:r>
            <a:r>
              <a:rPr lang="en-US" altLang="ko-KR" sz="2400" dirty="0"/>
              <a:t>: (</a:t>
            </a:r>
            <a:r>
              <a:rPr lang="ko-KR" altLang="en-US" sz="2400" dirty="0"/>
              <a:t>현재</a:t>
            </a:r>
            <a:r>
              <a:rPr lang="en-US" altLang="ko-KR" sz="2400" dirty="0"/>
              <a:t>) PC</a:t>
            </a:r>
            <a:r>
              <a:rPr lang="ko-KR" altLang="en-US" sz="2400" dirty="0"/>
              <a:t>용 금전출납부 전산 프로그램</a:t>
            </a:r>
            <a:endParaRPr lang="en-US" altLang="ko-KR" sz="2400" dirty="0"/>
          </a:p>
          <a:p>
            <a:r>
              <a:rPr lang="en-US" altLang="ko-KR" sz="2400" dirty="0"/>
              <a:t>                             (</a:t>
            </a:r>
            <a:r>
              <a:rPr lang="ko-KR" altLang="en-US" sz="2400" dirty="0"/>
              <a:t>향후</a:t>
            </a:r>
            <a:r>
              <a:rPr lang="en-US" altLang="ko-KR" sz="2400" dirty="0"/>
              <a:t>) </a:t>
            </a:r>
            <a:r>
              <a:rPr lang="ko-KR" altLang="en-US" sz="2400" dirty="0" err="1"/>
              <a:t>웹용</a:t>
            </a:r>
            <a:r>
              <a:rPr lang="ko-KR" altLang="en-US" sz="2400" dirty="0"/>
              <a:t> 전산프로그램 사용</a:t>
            </a:r>
          </a:p>
        </p:txBody>
      </p:sp>
    </p:spTree>
    <p:extLst>
      <p:ext uri="{BB962C8B-B14F-4D97-AF65-F5344CB8AC3E}">
        <p14:creationId xmlns:p14="http://schemas.microsoft.com/office/powerpoint/2010/main" val="1251833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1097</Words>
  <Application>Microsoft Office PowerPoint</Application>
  <PresentationFormat>와이드스크린</PresentationFormat>
  <Paragraphs>316</Paragraphs>
  <Slides>26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26</vt:i4>
      </vt:variant>
    </vt:vector>
  </HeadingPairs>
  <TitlesOfParts>
    <vt:vector size="40" baseType="lpstr">
      <vt:lpstr>HY견고딕</vt:lpstr>
      <vt:lpstr>HY엽서L</vt:lpstr>
      <vt:lpstr>HY엽서M</vt:lpstr>
      <vt:lpstr>HY헤드라인M</vt:lpstr>
      <vt:lpstr>굴림</vt:lpstr>
      <vt:lpstr>나눔고딕 Bold</vt:lpstr>
      <vt:lpstr>돋움</vt:lpstr>
      <vt:lpstr>맑은 고딕</vt:lpstr>
      <vt:lpstr>한컴 말랑말랑 Bold</vt:lpstr>
      <vt:lpstr>Arial</vt:lpstr>
      <vt:lpstr>Wingdings</vt:lpstr>
      <vt:lpstr>Office 테마</vt:lpstr>
      <vt:lpstr>디자인 사용자 지정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회계장부 작성요령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Dolsoft</dc:creator>
  <cp:lastModifiedBy>Dolsoft</cp:lastModifiedBy>
  <cp:revision>38</cp:revision>
  <cp:lastPrinted>2024-01-27T05:23:46Z</cp:lastPrinted>
  <dcterms:created xsi:type="dcterms:W3CDTF">2024-01-27T00:04:06Z</dcterms:created>
  <dcterms:modified xsi:type="dcterms:W3CDTF">2024-02-02T01:57:43Z</dcterms:modified>
</cp:coreProperties>
</file>